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2"/>
  </p:notesMasterIdLst>
  <p:sldIdLst>
    <p:sldId id="298" r:id="rId5"/>
    <p:sldId id="322" r:id="rId6"/>
    <p:sldId id="328" r:id="rId7"/>
    <p:sldId id="334" r:id="rId8"/>
    <p:sldId id="261" r:id="rId9"/>
    <p:sldId id="348" r:id="rId10"/>
    <p:sldId id="335" r:id="rId11"/>
    <p:sldId id="347" r:id="rId12"/>
    <p:sldId id="326" r:id="rId13"/>
    <p:sldId id="349" r:id="rId14"/>
    <p:sldId id="350" r:id="rId15"/>
    <p:sldId id="351" r:id="rId16"/>
    <p:sldId id="352" r:id="rId17"/>
    <p:sldId id="353" r:id="rId18"/>
    <p:sldId id="299" r:id="rId19"/>
    <p:sldId id="278" r:id="rId20"/>
    <p:sldId id="297" r:id="rId21"/>
  </p:sldIdLst>
  <p:sldSz cx="15125700" cy="8534400"/>
  <p:notesSz cx="15125700" cy="8534400"/>
  <p:defaultTextStyle>
    <a:defPPr>
      <a:defRPr kern="0"/>
    </a:defPPr>
  </p:defaultTextStyle>
  <p:extLst>
    <p:ext uri="{521415D9-36F7-43E2-AB2F-B90AF26B5E84}">
      <p14:sectionLst xmlns:p14="http://schemas.microsoft.com/office/powerpoint/2010/main">
        <p14:section name="Standaardsectie" id="{3730CE5C-4237-4ECA-915E-3B6203B05613}">
          <p14:sldIdLst>
            <p14:sldId id="298"/>
            <p14:sldId id="322"/>
            <p14:sldId id="328"/>
            <p14:sldId id="334"/>
            <p14:sldId id="261"/>
            <p14:sldId id="348"/>
            <p14:sldId id="335"/>
            <p14:sldId id="347"/>
            <p14:sldId id="326"/>
            <p14:sldId id="349"/>
            <p14:sldId id="350"/>
            <p14:sldId id="351"/>
            <p14:sldId id="352"/>
            <p14:sldId id="353"/>
            <p14:sldId id="299"/>
            <p14:sldId id="278"/>
            <p14:sldId id="297"/>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52CE"/>
    <a:srgbClr val="FFFFFF"/>
    <a:srgbClr val="72ED7D"/>
    <a:srgbClr val="000000"/>
    <a:srgbClr val="D3F9D7"/>
    <a:srgbClr val="9B9B9B"/>
    <a:srgbClr val="72EC7E"/>
    <a:srgbClr val="72EB7F"/>
    <a:srgbClr val="233460"/>
    <a:srgbClr val="769E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850" y="5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6554788" cy="42862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8567738" y="0"/>
            <a:ext cx="6554787" cy="428625"/>
          </a:xfrm>
          <a:prstGeom prst="rect">
            <a:avLst/>
          </a:prstGeom>
        </p:spPr>
        <p:txBody>
          <a:bodyPr vert="horz" lIns="91440" tIns="45720" rIns="91440" bIns="45720" rtlCol="0"/>
          <a:lstStyle>
            <a:lvl1pPr algn="r">
              <a:defRPr sz="1200"/>
            </a:lvl1pPr>
          </a:lstStyle>
          <a:p>
            <a:fld id="{02F035E3-13F2-438C-9F01-F90F02EDAD30}" type="datetimeFigureOut">
              <a:rPr lang="nl-NL" smtClean="0"/>
              <a:t>25-6-2026</a:t>
            </a:fld>
            <a:endParaRPr lang="nl-NL"/>
          </a:p>
        </p:txBody>
      </p:sp>
      <p:sp>
        <p:nvSpPr>
          <p:cNvPr id="4" name="Tijdelijke aanduiding voor dia-afbeelding 3"/>
          <p:cNvSpPr>
            <a:spLocks noGrp="1" noRot="1" noChangeAspect="1"/>
          </p:cNvSpPr>
          <p:nvPr>
            <p:ph type="sldImg" idx="2"/>
          </p:nvPr>
        </p:nvSpPr>
        <p:spPr>
          <a:xfrm>
            <a:off x="5011738" y="1066800"/>
            <a:ext cx="5102225" cy="28797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1512888" y="4106863"/>
            <a:ext cx="12099925" cy="3360737"/>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107363"/>
            <a:ext cx="6554788" cy="42703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8567738" y="8107363"/>
            <a:ext cx="6554787" cy="427037"/>
          </a:xfrm>
          <a:prstGeom prst="rect">
            <a:avLst/>
          </a:prstGeom>
        </p:spPr>
        <p:txBody>
          <a:bodyPr vert="horz" lIns="91440" tIns="45720" rIns="91440" bIns="45720" rtlCol="0" anchor="b"/>
          <a:lstStyle>
            <a:lvl1pPr algn="r">
              <a:defRPr sz="1200"/>
            </a:lvl1pPr>
          </a:lstStyle>
          <a:p>
            <a:fld id="{6FAB584C-3704-41B7-ABC6-9D12900DF63F}" type="slidenum">
              <a:rPr lang="nl-NL" smtClean="0"/>
              <a:t>‹nr.›</a:t>
            </a:fld>
            <a:endParaRPr lang="nl-NL"/>
          </a:p>
        </p:txBody>
      </p:sp>
    </p:spTree>
    <p:extLst>
      <p:ext uri="{BB962C8B-B14F-4D97-AF65-F5344CB8AC3E}">
        <p14:creationId xmlns:p14="http://schemas.microsoft.com/office/powerpoint/2010/main" val="2146522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FAB584C-3704-41B7-ABC6-9D12900DF63F}" type="slidenum">
              <a:rPr lang="nl-NL" smtClean="0"/>
              <a:t>3</a:t>
            </a:fld>
            <a:endParaRPr lang="nl-NL"/>
          </a:p>
        </p:txBody>
      </p:sp>
    </p:spTree>
    <p:extLst>
      <p:ext uri="{BB962C8B-B14F-4D97-AF65-F5344CB8AC3E}">
        <p14:creationId xmlns:p14="http://schemas.microsoft.com/office/powerpoint/2010/main" val="2530489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5119985" cy="8531999"/>
          </a:xfrm>
          <a:prstGeom prst="rect">
            <a:avLst/>
          </a:prstGeom>
        </p:spPr>
      </p:pic>
      <p:sp>
        <p:nvSpPr>
          <p:cNvPr id="17" name="bg object 17"/>
          <p:cNvSpPr/>
          <p:nvPr/>
        </p:nvSpPr>
        <p:spPr>
          <a:xfrm>
            <a:off x="503999" y="503999"/>
            <a:ext cx="14112240" cy="7524115"/>
          </a:xfrm>
          <a:custGeom>
            <a:avLst/>
            <a:gdLst/>
            <a:ahLst/>
            <a:cxnLst/>
            <a:rect l="l" t="t" r="r" b="b"/>
            <a:pathLst>
              <a:path w="14112240" h="7524115">
                <a:moveTo>
                  <a:pt x="14111998" y="0"/>
                </a:moveTo>
                <a:lnTo>
                  <a:pt x="0" y="0"/>
                </a:lnTo>
                <a:lnTo>
                  <a:pt x="0" y="7524000"/>
                </a:lnTo>
                <a:lnTo>
                  <a:pt x="14111998" y="7524000"/>
                </a:lnTo>
                <a:lnTo>
                  <a:pt x="14111998" y="0"/>
                </a:lnTo>
                <a:close/>
              </a:path>
            </a:pathLst>
          </a:custGeom>
          <a:solidFill>
            <a:srgbClr val="1B52CE"/>
          </a:solidFill>
        </p:spPr>
        <p:txBody>
          <a:bodyPr wrap="square" lIns="0" tIns="0" rIns="0" bIns="0" rtlCol="0"/>
          <a:lstStyle/>
          <a:p>
            <a:endParaRPr/>
          </a:p>
        </p:txBody>
      </p:sp>
      <p:sp>
        <p:nvSpPr>
          <p:cNvPr id="18" name="bg object 18"/>
          <p:cNvSpPr/>
          <p:nvPr/>
        </p:nvSpPr>
        <p:spPr>
          <a:xfrm>
            <a:off x="9078464" y="0"/>
            <a:ext cx="6042025" cy="3066415"/>
          </a:xfrm>
          <a:custGeom>
            <a:avLst/>
            <a:gdLst/>
            <a:ahLst/>
            <a:cxnLst/>
            <a:rect l="l" t="t" r="r" b="b"/>
            <a:pathLst>
              <a:path w="6042025" h="3066415">
                <a:moveTo>
                  <a:pt x="6041521" y="2021279"/>
                </a:moveTo>
                <a:lnTo>
                  <a:pt x="6006910" y="2055529"/>
                </a:lnTo>
                <a:lnTo>
                  <a:pt x="5974662" y="2086589"/>
                </a:lnTo>
                <a:lnTo>
                  <a:pt x="5942026" y="2117245"/>
                </a:lnTo>
                <a:lnTo>
                  <a:pt x="5909006" y="2147493"/>
                </a:lnTo>
                <a:lnTo>
                  <a:pt x="5875607" y="2177329"/>
                </a:lnTo>
                <a:lnTo>
                  <a:pt x="5841831" y="2206749"/>
                </a:lnTo>
                <a:lnTo>
                  <a:pt x="5807684" y="2235748"/>
                </a:lnTo>
                <a:lnTo>
                  <a:pt x="5773169" y="2264323"/>
                </a:lnTo>
                <a:lnTo>
                  <a:pt x="5738290" y="2292470"/>
                </a:lnTo>
                <a:lnTo>
                  <a:pt x="5703052" y="2320185"/>
                </a:lnTo>
                <a:lnTo>
                  <a:pt x="5667458" y="2347464"/>
                </a:lnTo>
                <a:lnTo>
                  <a:pt x="5631513" y="2374302"/>
                </a:lnTo>
                <a:lnTo>
                  <a:pt x="5595220" y="2400695"/>
                </a:lnTo>
                <a:lnTo>
                  <a:pt x="5558583" y="2426641"/>
                </a:lnTo>
                <a:lnTo>
                  <a:pt x="5521607" y="2452133"/>
                </a:lnTo>
                <a:lnTo>
                  <a:pt x="5484295" y="2477170"/>
                </a:lnTo>
                <a:lnTo>
                  <a:pt x="5446652" y="2501746"/>
                </a:lnTo>
                <a:lnTo>
                  <a:pt x="5408681" y="2525857"/>
                </a:lnTo>
                <a:lnTo>
                  <a:pt x="5370388" y="2549500"/>
                </a:lnTo>
                <a:lnTo>
                  <a:pt x="5331774" y="2572670"/>
                </a:lnTo>
                <a:lnTo>
                  <a:pt x="5292846" y="2595363"/>
                </a:lnTo>
                <a:lnTo>
                  <a:pt x="5253606" y="2617576"/>
                </a:lnTo>
                <a:lnTo>
                  <a:pt x="5214059" y="2639304"/>
                </a:lnTo>
                <a:lnTo>
                  <a:pt x="5174209" y="2660543"/>
                </a:lnTo>
                <a:lnTo>
                  <a:pt x="5134059" y="2681290"/>
                </a:lnTo>
                <a:lnTo>
                  <a:pt x="5093615" y="2701540"/>
                </a:lnTo>
                <a:lnTo>
                  <a:pt x="5052879" y="2721289"/>
                </a:lnTo>
                <a:lnTo>
                  <a:pt x="5011856" y="2740533"/>
                </a:lnTo>
                <a:lnTo>
                  <a:pt x="4970550" y="2759268"/>
                </a:lnTo>
                <a:lnTo>
                  <a:pt x="4928966" y="2777490"/>
                </a:lnTo>
                <a:lnTo>
                  <a:pt x="4887106" y="2795195"/>
                </a:lnTo>
                <a:lnTo>
                  <a:pt x="4844975" y="2812379"/>
                </a:lnTo>
                <a:lnTo>
                  <a:pt x="4802577" y="2829038"/>
                </a:lnTo>
                <a:lnTo>
                  <a:pt x="4759917" y="2845168"/>
                </a:lnTo>
                <a:lnTo>
                  <a:pt x="4716997" y="2860765"/>
                </a:lnTo>
                <a:lnTo>
                  <a:pt x="4673823" y="2875825"/>
                </a:lnTo>
                <a:lnTo>
                  <a:pt x="4630398" y="2890344"/>
                </a:lnTo>
                <a:lnTo>
                  <a:pt x="4586727" y="2904317"/>
                </a:lnTo>
                <a:lnTo>
                  <a:pt x="4542812" y="2917741"/>
                </a:lnTo>
                <a:lnTo>
                  <a:pt x="4498659" y="2930612"/>
                </a:lnTo>
                <a:lnTo>
                  <a:pt x="4454271" y="2942926"/>
                </a:lnTo>
                <a:lnTo>
                  <a:pt x="4409653" y="2954678"/>
                </a:lnTo>
                <a:lnTo>
                  <a:pt x="4364808" y="2965865"/>
                </a:lnTo>
                <a:lnTo>
                  <a:pt x="4319741" y="2976482"/>
                </a:lnTo>
                <a:lnTo>
                  <a:pt x="4274455" y="2986526"/>
                </a:lnTo>
                <a:lnTo>
                  <a:pt x="4228954" y="2995993"/>
                </a:lnTo>
                <a:lnTo>
                  <a:pt x="4183243" y="3004878"/>
                </a:lnTo>
                <a:lnTo>
                  <a:pt x="4137326" y="3013177"/>
                </a:lnTo>
                <a:lnTo>
                  <a:pt x="4091206" y="3020887"/>
                </a:lnTo>
                <a:lnTo>
                  <a:pt x="4044888" y="3028003"/>
                </a:lnTo>
                <a:lnTo>
                  <a:pt x="3998376" y="3034522"/>
                </a:lnTo>
                <a:lnTo>
                  <a:pt x="3951673" y="3040439"/>
                </a:lnTo>
                <a:lnTo>
                  <a:pt x="3904784" y="3045750"/>
                </a:lnTo>
                <a:lnTo>
                  <a:pt x="3857713" y="3050452"/>
                </a:lnTo>
                <a:lnTo>
                  <a:pt x="3810464" y="3054539"/>
                </a:lnTo>
                <a:lnTo>
                  <a:pt x="3763041" y="3058009"/>
                </a:lnTo>
                <a:lnTo>
                  <a:pt x="3715447" y="3060857"/>
                </a:lnTo>
                <a:lnTo>
                  <a:pt x="3667688" y="3063080"/>
                </a:lnTo>
                <a:lnTo>
                  <a:pt x="3619766" y="3064672"/>
                </a:lnTo>
                <a:lnTo>
                  <a:pt x="3571686" y="3065630"/>
                </a:lnTo>
                <a:lnTo>
                  <a:pt x="3523453" y="3065950"/>
                </a:lnTo>
                <a:lnTo>
                  <a:pt x="3475219" y="3065630"/>
                </a:lnTo>
                <a:lnTo>
                  <a:pt x="3427140" y="3064672"/>
                </a:lnTo>
                <a:lnTo>
                  <a:pt x="3379218" y="3063080"/>
                </a:lnTo>
                <a:lnTo>
                  <a:pt x="3331459" y="3060857"/>
                </a:lnTo>
                <a:lnTo>
                  <a:pt x="3283865" y="3058009"/>
                </a:lnTo>
                <a:lnTo>
                  <a:pt x="3236442" y="3054539"/>
                </a:lnTo>
                <a:lnTo>
                  <a:pt x="3189193" y="3050452"/>
                </a:lnTo>
                <a:lnTo>
                  <a:pt x="3142122" y="3045750"/>
                </a:lnTo>
                <a:lnTo>
                  <a:pt x="3095233" y="3040439"/>
                </a:lnTo>
                <a:lnTo>
                  <a:pt x="3048530" y="3034522"/>
                </a:lnTo>
                <a:lnTo>
                  <a:pt x="3002018" y="3028003"/>
                </a:lnTo>
                <a:lnTo>
                  <a:pt x="2955700" y="3020887"/>
                </a:lnTo>
                <a:lnTo>
                  <a:pt x="2909581" y="3013177"/>
                </a:lnTo>
                <a:lnTo>
                  <a:pt x="2863663" y="3004878"/>
                </a:lnTo>
                <a:lnTo>
                  <a:pt x="2817953" y="2995993"/>
                </a:lnTo>
                <a:lnTo>
                  <a:pt x="2772452" y="2986526"/>
                </a:lnTo>
                <a:lnTo>
                  <a:pt x="2727166" y="2976482"/>
                </a:lnTo>
                <a:lnTo>
                  <a:pt x="2682099" y="2965865"/>
                </a:lnTo>
                <a:lnTo>
                  <a:pt x="2637254" y="2954678"/>
                </a:lnTo>
                <a:lnTo>
                  <a:pt x="2592636" y="2942926"/>
                </a:lnTo>
                <a:lnTo>
                  <a:pt x="2548249" y="2930612"/>
                </a:lnTo>
                <a:lnTo>
                  <a:pt x="2504096" y="2917741"/>
                </a:lnTo>
                <a:lnTo>
                  <a:pt x="2460182" y="2904317"/>
                </a:lnTo>
                <a:lnTo>
                  <a:pt x="2416510" y="2890344"/>
                </a:lnTo>
                <a:lnTo>
                  <a:pt x="2373085" y="2875825"/>
                </a:lnTo>
                <a:lnTo>
                  <a:pt x="2329911" y="2860765"/>
                </a:lnTo>
                <a:lnTo>
                  <a:pt x="2286992" y="2845168"/>
                </a:lnTo>
                <a:lnTo>
                  <a:pt x="2244332" y="2829038"/>
                </a:lnTo>
                <a:lnTo>
                  <a:pt x="2201934" y="2812379"/>
                </a:lnTo>
                <a:lnTo>
                  <a:pt x="2159804" y="2795195"/>
                </a:lnTo>
                <a:lnTo>
                  <a:pt x="2117944" y="2777490"/>
                </a:lnTo>
                <a:lnTo>
                  <a:pt x="2076360" y="2759268"/>
                </a:lnTo>
                <a:lnTo>
                  <a:pt x="2035054" y="2740533"/>
                </a:lnTo>
                <a:lnTo>
                  <a:pt x="1994032" y="2721289"/>
                </a:lnTo>
                <a:lnTo>
                  <a:pt x="1953296" y="2701540"/>
                </a:lnTo>
                <a:lnTo>
                  <a:pt x="1912852" y="2681290"/>
                </a:lnTo>
                <a:lnTo>
                  <a:pt x="1872703" y="2660543"/>
                </a:lnTo>
                <a:lnTo>
                  <a:pt x="1832853" y="2639304"/>
                </a:lnTo>
                <a:lnTo>
                  <a:pt x="1793306" y="2617576"/>
                </a:lnTo>
                <a:lnTo>
                  <a:pt x="1754066" y="2595363"/>
                </a:lnTo>
                <a:lnTo>
                  <a:pt x="1715138" y="2572670"/>
                </a:lnTo>
                <a:lnTo>
                  <a:pt x="1676525" y="2549500"/>
                </a:lnTo>
                <a:lnTo>
                  <a:pt x="1638231" y="2525857"/>
                </a:lnTo>
                <a:lnTo>
                  <a:pt x="1600261" y="2501746"/>
                </a:lnTo>
                <a:lnTo>
                  <a:pt x="1562618" y="2477170"/>
                </a:lnTo>
                <a:lnTo>
                  <a:pt x="1525307" y="2452133"/>
                </a:lnTo>
                <a:lnTo>
                  <a:pt x="1488331" y="2426641"/>
                </a:lnTo>
                <a:lnTo>
                  <a:pt x="1451695" y="2400695"/>
                </a:lnTo>
                <a:lnTo>
                  <a:pt x="1415402" y="2374302"/>
                </a:lnTo>
                <a:lnTo>
                  <a:pt x="1379457" y="2347464"/>
                </a:lnTo>
                <a:lnTo>
                  <a:pt x="1343863" y="2320185"/>
                </a:lnTo>
                <a:lnTo>
                  <a:pt x="1308625" y="2292470"/>
                </a:lnTo>
                <a:lnTo>
                  <a:pt x="1273747" y="2264323"/>
                </a:lnTo>
                <a:lnTo>
                  <a:pt x="1239232" y="2235748"/>
                </a:lnTo>
                <a:lnTo>
                  <a:pt x="1205085" y="2206749"/>
                </a:lnTo>
                <a:lnTo>
                  <a:pt x="1171310" y="2177329"/>
                </a:lnTo>
                <a:lnTo>
                  <a:pt x="1137911" y="2147493"/>
                </a:lnTo>
                <a:lnTo>
                  <a:pt x="1104892" y="2117245"/>
                </a:lnTo>
                <a:lnTo>
                  <a:pt x="1072256" y="2086589"/>
                </a:lnTo>
                <a:lnTo>
                  <a:pt x="1040008" y="2055529"/>
                </a:lnTo>
                <a:lnTo>
                  <a:pt x="1008153" y="2024069"/>
                </a:lnTo>
                <a:lnTo>
                  <a:pt x="976693" y="1992213"/>
                </a:lnTo>
                <a:lnTo>
                  <a:pt x="945633" y="1959965"/>
                </a:lnTo>
                <a:lnTo>
                  <a:pt x="914978" y="1927330"/>
                </a:lnTo>
                <a:lnTo>
                  <a:pt x="884730" y="1894310"/>
                </a:lnTo>
                <a:lnTo>
                  <a:pt x="854895" y="1860910"/>
                </a:lnTo>
                <a:lnTo>
                  <a:pt x="825475" y="1827135"/>
                </a:lnTo>
                <a:lnTo>
                  <a:pt x="796476" y="1792988"/>
                </a:lnTo>
                <a:lnTo>
                  <a:pt x="767901" y="1758473"/>
                </a:lnTo>
                <a:lnTo>
                  <a:pt x="739755" y="1723594"/>
                </a:lnTo>
                <a:lnTo>
                  <a:pt x="712040" y="1688356"/>
                </a:lnTo>
                <a:lnTo>
                  <a:pt x="684762" y="1652762"/>
                </a:lnTo>
                <a:lnTo>
                  <a:pt x="657924" y="1616816"/>
                </a:lnTo>
                <a:lnTo>
                  <a:pt x="631531" y="1580523"/>
                </a:lnTo>
                <a:lnTo>
                  <a:pt x="605586" y="1543887"/>
                </a:lnTo>
                <a:lnTo>
                  <a:pt x="580093" y="1506911"/>
                </a:lnTo>
                <a:lnTo>
                  <a:pt x="555057" y="1469599"/>
                </a:lnTo>
                <a:lnTo>
                  <a:pt x="530482" y="1431956"/>
                </a:lnTo>
                <a:lnTo>
                  <a:pt x="506371" y="1393985"/>
                </a:lnTo>
                <a:lnTo>
                  <a:pt x="482728" y="1355691"/>
                </a:lnTo>
                <a:lnTo>
                  <a:pt x="459558" y="1317078"/>
                </a:lnTo>
                <a:lnTo>
                  <a:pt x="436865" y="1278150"/>
                </a:lnTo>
                <a:lnTo>
                  <a:pt x="414653" y="1238910"/>
                </a:lnTo>
                <a:lnTo>
                  <a:pt x="392925" y="1199363"/>
                </a:lnTo>
                <a:lnTo>
                  <a:pt x="371686" y="1159512"/>
                </a:lnTo>
                <a:lnTo>
                  <a:pt x="350940" y="1119363"/>
                </a:lnTo>
                <a:lnTo>
                  <a:pt x="330690" y="1078918"/>
                </a:lnTo>
                <a:lnTo>
                  <a:pt x="310941" y="1038183"/>
                </a:lnTo>
                <a:lnTo>
                  <a:pt x="291698" y="997160"/>
                </a:lnTo>
                <a:lnTo>
                  <a:pt x="272963" y="955854"/>
                </a:lnTo>
                <a:lnTo>
                  <a:pt x="254741" y="914269"/>
                </a:lnTo>
                <a:lnTo>
                  <a:pt x="237036" y="872409"/>
                </a:lnTo>
                <a:lnTo>
                  <a:pt x="219852" y="830279"/>
                </a:lnTo>
                <a:lnTo>
                  <a:pt x="203193" y="787881"/>
                </a:lnTo>
                <a:lnTo>
                  <a:pt x="187063" y="745221"/>
                </a:lnTo>
                <a:lnTo>
                  <a:pt x="171467" y="702301"/>
                </a:lnTo>
                <a:lnTo>
                  <a:pt x="156407" y="659127"/>
                </a:lnTo>
                <a:lnTo>
                  <a:pt x="141889" y="615702"/>
                </a:lnTo>
                <a:lnTo>
                  <a:pt x="127915" y="572030"/>
                </a:lnTo>
                <a:lnTo>
                  <a:pt x="114491" y="528116"/>
                </a:lnTo>
                <a:lnTo>
                  <a:pt x="101621" y="483963"/>
                </a:lnTo>
                <a:lnTo>
                  <a:pt x="89307" y="439575"/>
                </a:lnTo>
                <a:lnTo>
                  <a:pt x="77555" y="394957"/>
                </a:lnTo>
                <a:lnTo>
                  <a:pt x="66368" y="350112"/>
                </a:lnTo>
                <a:lnTo>
                  <a:pt x="55751" y="305044"/>
                </a:lnTo>
                <a:lnTo>
                  <a:pt x="45707" y="259758"/>
                </a:lnTo>
                <a:lnTo>
                  <a:pt x="36241" y="214258"/>
                </a:lnTo>
                <a:lnTo>
                  <a:pt x="27356" y="168547"/>
                </a:lnTo>
                <a:lnTo>
                  <a:pt x="19057" y="122630"/>
                </a:lnTo>
                <a:lnTo>
                  <a:pt x="11347" y="76510"/>
                </a:lnTo>
                <a:lnTo>
                  <a:pt x="4231" y="30192"/>
                </a:lnTo>
                <a:lnTo>
                  <a:pt x="0" y="0"/>
                </a:lnTo>
              </a:path>
            </a:pathLst>
          </a:custGeom>
          <a:ln w="1158633">
            <a:solidFill>
              <a:srgbClr val="000000"/>
            </a:solidFill>
          </a:ln>
        </p:spPr>
        <p:txBody>
          <a:bodyPr wrap="square" lIns="0" tIns="0" rIns="0" bIns="0" rtlCol="0"/>
          <a:lstStyle/>
          <a:p>
            <a:endParaRPr/>
          </a:p>
        </p:txBody>
      </p:sp>
      <p:sp>
        <p:nvSpPr>
          <p:cNvPr id="2" name="Holder 2"/>
          <p:cNvSpPr>
            <a:spLocks noGrp="1"/>
          </p:cNvSpPr>
          <p:nvPr>
            <p:ph type="ctrTitle"/>
          </p:nvPr>
        </p:nvSpPr>
        <p:spPr>
          <a:xfrm>
            <a:off x="6107299" y="4078260"/>
            <a:ext cx="2976879" cy="892810"/>
          </a:xfrm>
          <a:prstGeom prst="rect">
            <a:avLst/>
          </a:prstGeom>
        </p:spPr>
        <p:txBody>
          <a:bodyPr wrap="square" lIns="0" tIns="0" rIns="0" bIns="0">
            <a:spAutoFit/>
          </a:bodyPr>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subTitle" idx="4"/>
          </p:nvPr>
        </p:nvSpPr>
        <p:spPr>
          <a:xfrm>
            <a:off x="2268855" y="4779264"/>
            <a:ext cx="10587990" cy="2133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120619" cy="8532495"/>
          </a:xfrm>
          <a:custGeom>
            <a:avLst/>
            <a:gdLst/>
            <a:ahLst/>
            <a:cxnLst/>
            <a:rect l="l" t="t" r="r" b="b"/>
            <a:pathLst>
              <a:path w="15120619" h="8532495">
                <a:moveTo>
                  <a:pt x="15120010" y="0"/>
                </a:moveTo>
                <a:lnTo>
                  <a:pt x="0" y="0"/>
                </a:lnTo>
                <a:lnTo>
                  <a:pt x="0" y="8531999"/>
                </a:lnTo>
                <a:lnTo>
                  <a:pt x="15120010" y="8531999"/>
                </a:lnTo>
                <a:lnTo>
                  <a:pt x="15120010" y="0"/>
                </a:lnTo>
                <a:close/>
              </a:path>
            </a:pathLst>
          </a:custGeom>
          <a:solidFill>
            <a:srgbClr val="EDEDE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sz="half" idx="2"/>
          </p:nvPr>
        </p:nvSpPr>
        <p:spPr>
          <a:xfrm>
            <a:off x="756285" y="1962912"/>
            <a:ext cx="6579679" cy="56327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789735" y="1962912"/>
            <a:ext cx="6579679" cy="56327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120619" cy="8532495"/>
          </a:xfrm>
          <a:custGeom>
            <a:avLst/>
            <a:gdLst/>
            <a:ahLst/>
            <a:cxnLst/>
            <a:rect l="l" t="t" r="r" b="b"/>
            <a:pathLst>
              <a:path w="15120619" h="8532495">
                <a:moveTo>
                  <a:pt x="15120010" y="0"/>
                </a:moveTo>
                <a:lnTo>
                  <a:pt x="0" y="0"/>
                </a:lnTo>
                <a:lnTo>
                  <a:pt x="0" y="8531999"/>
                </a:lnTo>
                <a:lnTo>
                  <a:pt x="15120010" y="8531999"/>
                </a:lnTo>
                <a:lnTo>
                  <a:pt x="15120010" y="0"/>
                </a:lnTo>
                <a:close/>
              </a:path>
            </a:pathLst>
          </a:custGeom>
          <a:solidFill>
            <a:srgbClr val="1B52CE"/>
          </a:solidFill>
        </p:spPr>
        <p:txBody>
          <a:bodyPr wrap="square" lIns="0" tIns="0" rIns="0" bIns="0" rtlCol="0"/>
          <a:lstStyle/>
          <a:p>
            <a:endParaRPr/>
          </a:p>
        </p:txBody>
      </p:sp>
      <p:sp>
        <p:nvSpPr>
          <p:cNvPr id="17" name="bg object 17"/>
          <p:cNvSpPr/>
          <p:nvPr/>
        </p:nvSpPr>
        <p:spPr>
          <a:xfrm>
            <a:off x="8052243" y="0"/>
            <a:ext cx="7068184" cy="5532755"/>
          </a:xfrm>
          <a:custGeom>
            <a:avLst/>
            <a:gdLst/>
            <a:ahLst/>
            <a:cxnLst/>
            <a:rect l="l" t="t" r="r" b="b"/>
            <a:pathLst>
              <a:path w="7068184" h="5532755">
                <a:moveTo>
                  <a:pt x="5980607" y="5532349"/>
                </a:moveTo>
                <a:lnTo>
                  <a:pt x="5930962" y="5532148"/>
                </a:lnTo>
                <a:lnTo>
                  <a:pt x="5881411" y="5531545"/>
                </a:lnTo>
                <a:lnTo>
                  <a:pt x="5831958" y="5530543"/>
                </a:lnTo>
                <a:lnTo>
                  <a:pt x="5782604" y="5529143"/>
                </a:lnTo>
                <a:lnTo>
                  <a:pt x="5733349" y="5527346"/>
                </a:lnTo>
                <a:lnTo>
                  <a:pt x="5684197" y="5525153"/>
                </a:lnTo>
                <a:lnTo>
                  <a:pt x="5635148" y="5522568"/>
                </a:lnTo>
                <a:lnTo>
                  <a:pt x="5586204" y="5519590"/>
                </a:lnTo>
                <a:lnTo>
                  <a:pt x="5537366" y="5516221"/>
                </a:lnTo>
                <a:lnTo>
                  <a:pt x="5488637" y="5512464"/>
                </a:lnTo>
                <a:lnTo>
                  <a:pt x="5440017" y="5508319"/>
                </a:lnTo>
                <a:lnTo>
                  <a:pt x="5391507" y="5503789"/>
                </a:lnTo>
                <a:lnTo>
                  <a:pt x="5343111" y="5498874"/>
                </a:lnTo>
                <a:lnTo>
                  <a:pt x="5294829" y="5493576"/>
                </a:lnTo>
                <a:lnTo>
                  <a:pt x="5246662" y="5487898"/>
                </a:lnTo>
                <a:lnTo>
                  <a:pt x="5198613" y="5481839"/>
                </a:lnTo>
                <a:lnTo>
                  <a:pt x="5150682" y="5475402"/>
                </a:lnTo>
                <a:lnTo>
                  <a:pt x="5102872" y="5468589"/>
                </a:lnTo>
                <a:lnTo>
                  <a:pt x="5055184" y="5461401"/>
                </a:lnTo>
                <a:lnTo>
                  <a:pt x="5007619" y="5453839"/>
                </a:lnTo>
                <a:lnTo>
                  <a:pt x="4960179" y="5445905"/>
                </a:lnTo>
                <a:lnTo>
                  <a:pt x="4912865" y="5437601"/>
                </a:lnTo>
                <a:lnTo>
                  <a:pt x="4865680" y="5428928"/>
                </a:lnTo>
                <a:lnTo>
                  <a:pt x="4818624" y="5419887"/>
                </a:lnTo>
                <a:lnTo>
                  <a:pt x="4771699" y="5410481"/>
                </a:lnTo>
                <a:lnTo>
                  <a:pt x="4724907" y="5400710"/>
                </a:lnTo>
                <a:lnTo>
                  <a:pt x="4678250" y="5390577"/>
                </a:lnTo>
                <a:lnTo>
                  <a:pt x="4631728" y="5380083"/>
                </a:lnTo>
                <a:lnTo>
                  <a:pt x="4585343" y="5369229"/>
                </a:lnTo>
                <a:lnTo>
                  <a:pt x="4539097" y="5358017"/>
                </a:lnTo>
                <a:lnTo>
                  <a:pt x="4492992" y="5346448"/>
                </a:lnTo>
                <a:lnTo>
                  <a:pt x="4447028" y="5334525"/>
                </a:lnTo>
                <a:lnTo>
                  <a:pt x="4401208" y="5322248"/>
                </a:lnTo>
                <a:lnTo>
                  <a:pt x="4355533" y="5309619"/>
                </a:lnTo>
                <a:lnTo>
                  <a:pt x="4310005" y="5296639"/>
                </a:lnTo>
                <a:lnTo>
                  <a:pt x="4264625" y="5283311"/>
                </a:lnTo>
                <a:lnTo>
                  <a:pt x="4219394" y="5269636"/>
                </a:lnTo>
                <a:lnTo>
                  <a:pt x="4174315" y="5255615"/>
                </a:lnTo>
                <a:lnTo>
                  <a:pt x="4129388" y="5241250"/>
                </a:lnTo>
                <a:lnTo>
                  <a:pt x="4084616" y="5226542"/>
                </a:lnTo>
                <a:lnTo>
                  <a:pt x="4039999" y="5211493"/>
                </a:lnTo>
                <a:lnTo>
                  <a:pt x="3995540" y="5196104"/>
                </a:lnTo>
                <a:lnTo>
                  <a:pt x="3951240" y="5180378"/>
                </a:lnTo>
                <a:lnTo>
                  <a:pt x="3907100" y="5164315"/>
                </a:lnTo>
                <a:lnTo>
                  <a:pt x="3863123" y="5147917"/>
                </a:lnTo>
                <a:lnTo>
                  <a:pt x="3819309" y="5131185"/>
                </a:lnTo>
                <a:lnTo>
                  <a:pt x="3775660" y="5114122"/>
                </a:lnTo>
                <a:lnTo>
                  <a:pt x="3732177" y="5096729"/>
                </a:lnTo>
                <a:lnTo>
                  <a:pt x="3688863" y="5079007"/>
                </a:lnTo>
                <a:lnTo>
                  <a:pt x="3645719" y="5060957"/>
                </a:lnTo>
                <a:lnTo>
                  <a:pt x="3602745" y="5042582"/>
                </a:lnTo>
                <a:lnTo>
                  <a:pt x="3559945" y="5023883"/>
                </a:lnTo>
                <a:lnTo>
                  <a:pt x="3517319" y="5004862"/>
                </a:lnTo>
                <a:lnTo>
                  <a:pt x="3474869" y="4985519"/>
                </a:lnTo>
                <a:lnTo>
                  <a:pt x="3432596" y="4965857"/>
                </a:lnTo>
                <a:lnTo>
                  <a:pt x="3390503" y="4945877"/>
                </a:lnTo>
                <a:lnTo>
                  <a:pt x="3348590" y="4925580"/>
                </a:lnTo>
                <a:lnTo>
                  <a:pt x="3306859" y="4904969"/>
                </a:lnTo>
                <a:lnTo>
                  <a:pt x="3265311" y="4884044"/>
                </a:lnTo>
                <a:lnTo>
                  <a:pt x="3223949" y="4862808"/>
                </a:lnTo>
                <a:lnTo>
                  <a:pt x="3182774" y="4841261"/>
                </a:lnTo>
                <a:lnTo>
                  <a:pt x="3141787" y="4819406"/>
                </a:lnTo>
                <a:lnTo>
                  <a:pt x="3100989" y="4797243"/>
                </a:lnTo>
                <a:lnTo>
                  <a:pt x="3060383" y="4774775"/>
                </a:lnTo>
                <a:lnTo>
                  <a:pt x="3019970" y="4752003"/>
                </a:lnTo>
                <a:lnTo>
                  <a:pt x="2979751" y="4728929"/>
                </a:lnTo>
                <a:lnTo>
                  <a:pt x="2939728" y="4705553"/>
                </a:lnTo>
                <a:lnTo>
                  <a:pt x="2899903" y="4681878"/>
                </a:lnTo>
                <a:lnTo>
                  <a:pt x="2860277" y="4657905"/>
                </a:lnTo>
                <a:lnTo>
                  <a:pt x="2820851" y="4633636"/>
                </a:lnTo>
                <a:lnTo>
                  <a:pt x="2781628" y="4609072"/>
                </a:lnTo>
                <a:lnTo>
                  <a:pt x="2742608" y="4584215"/>
                </a:lnTo>
                <a:lnTo>
                  <a:pt x="2703794" y="4559066"/>
                </a:lnTo>
                <a:lnTo>
                  <a:pt x="2665186" y="4533627"/>
                </a:lnTo>
                <a:lnTo>
                  <a:pt x="2626787" y="4507900"/>
                </a:lnTo>
                <a:lnTo>
                  <a:pt x="2588597" y="4481885"/>
                </a:lnTo>
                <a:lnTo>
                  <a:pt x="2550619" y="4455585"/>
                </a:lnTo>
                <a:lnTo>
                  <a:pt x="2512854" y="4429001"/>
                </a:lnTo>
                <a:lnTo>
                  <a:pt x="2475303" y="4402134"/>
                </a:lnTo>
                <a:lnTo>
                  <a:pt x="2437969" y="4374987"/>
                </a:lnTo>
                <a:lnTo>
                  <a:pt x="2400852" y="4347560"/>
                </a:lnTo>
                <a:lnTo>
                  <a:pt x="2363954" y="4319855"/>
                </a:lnTo>
                <a:lnTo>
                  <a:pt x="2327277" y="4291875"/>
                </a:lnTo>
                <a:lnTo>
                  <a:pt x="2290822" y="4263619"/>
                </a:lnTo>
                <a:lnTo>
                  <a:pt x="2254591" y="4235090"/>
                </a:lnTo>
                <a:lnTo>
                  <a:pt x="2218585" y="4206290"/>
                </a:lnTo>
                <a:lnTo>
                  <a:pt x="2182806" y="4177220"/>
                </a:lnTo>
                <a:lnTo>
                  <a:pt x="2147255" y="4147881"/>
                </a:lnTo>
                <a:lnTo>
                  <a:pt x="2111935" y="4118275"/>
                </a:lnTo>
                <a:lnTo>
                  <a:pt x="2076845" y="4088403"/>
                </a:lnTo>
                <a:lnTo>
                  <a:pt x="2041989" y="4058268"/>
                </a:lnTo>
                <a:lnTo>
                  <a:pt x="2007368" y="4027870"/>
                </a:lnTo>
                <a:lnTo>
                  <a:pt x="1972982" y="3997212"/>
                </a:lnTo>
                <a:lnTo>
                  <a:pt x="1938834" y="3966294"/>
                </a:lnTo>
                <a:lnTo>
                  <a:pt x="1904926" y="3935119"/>
                </a:lnTo>
                <a:lnTo>
                  <a:pt x="1871258" y="3903687"/>
                </a:lnTo>
                <a:lnTo>
                  <a:pt x="1837832" y="3872001"/>
                </a:lnTo>
                <a:lnTo>
                  <a:pt x="1804651" y="3840061"/>
                </a:lnTo>
                <a:lnTo>
                  <a:pt x="1771714" y="3807870"/>
                </a:lnTo>
                <a:lnTo>
                  <a:pt x="1739025" y="3775429"/>
                </a:lnTo>
                <a:lnTo>
                  <a:pt x="1706584" y="3742740"/>
                </a:lnTo>
                <a:lnTo>
                  <a:pt x="1674393" y="3709804"/>
                </a:lnTo>
                <a:lnTo>
                  <a:pt x="1642454" y="3676622"/>
                </a:lnTo>
                <a:lnTo>
                  <a:pt x="1610767" y="3643196"/>
                </a:lnTo>
                <a:lnTo>
                  <a:pt x="1579336" y="3609529"/>
                </a:lnTo>
                <a:lnTo>
                  <a:pt x="1548160" y="3575620"/>
                </a:lnTo>
                <a:lnTo>
                  <a:pt x="1517242" y="3541472"/>
                </a:lnTo>
                <a:lnTo>
                  <a:pt x="1486584" y="3507087"/>
                </a:lnTo>
                <a:lnTo>
                  <a:pt x="1456186" y="3472465"/>
                </a:lnTo>
                <a:lnTo>
                  <a:pt x="1426051" y="3437609"/>
                </a:lnTo>
                <a:lnTo>
                  <a:pt x="1396180" y="3402520"/>
                </a:lnTo>
                <a:lnTo>
                  <a:pt x="1366574" y="3367199"/>
                </a:lnTo>
                <a:lnTo>
                  <a:pt x="1337235" y="3331648"/>
                </a:lnTo>
                <a:lnTo>
                  <a:pt x="1308164" y="3295869"/>
                </a:lnTo>
                <a:lnTo>
                  <a:pt x="1279364" y="3259864"/>
                </a:lnTo>
                <a:lnTo>
                  <a:pt x="1250835" y="3223632"/>
                </a:lnTo>
                <a:lnTo>
                  <a:pt x="1222580" y="3187177"/>
                </a:lnTo>
                <a:lnTo>
                  <a:pt x="1194599" y="3150500"/>
                </a:lnTo>
                <a:lnTo>
                  <a:pt x="1166894" y="3113602"/>
                </a:lnTo>
                <a:lnTo>
                  <a:pt x="1139468" y="3076486"/>
                </a:lnTo>
                <a:lnTo>
                  <a:pt x="1112320" y="3039151"/>
                </a:lnTo>
                <a:lnTo>
                  <a:pt x="1085454" y="3001600"/>
                </a:lnTo>
                <a:lnTo>
                  <a:pt x="1058869" y="2963835"/>
                </a:lnTo>
                <a:lnTo>
                  <a:pt x="1032569" y="2925857"/>
                </a:lnTo>
                <a:lnTo>
                  <a:pt x="1006555" y="2887668"/>
                </a:lnTo>
                <a:lnTo>
                  <a:pt x="980827" y="2849268"/>
                </a:lnTo>
                <a:lnTo>
                  <a:pt x="955388" y="2810661"/>
                </a:lnTo>
                <a:lnTo>
                  <a:pt x="930239" y="2771846"/>
                </a:lnTo>
                <a:lnTo>
                  <a:pt x="905382" y="2732826"/>
                </a:lnTo>
                <a:lnTo>
                  <a:pt x="880818" y="2693603"/>
                </a:lnTo>
                <a:lnTo>
                  <a:pt x="856549" y="2654177"/>
                </a:lnTo>
                <a:lnTo>
                  <a:pt x="832576" y="2614551"/>
                </a:lnTo>
                <a:lnTo>
                  <a:pt x="808901" y="2574726"/>
                </a:lnTo>
                <a:lnTo>
                  <a:pt x="785526" y="2534703"/>
                </a:lnTo>
                <a:lnTo>
                  <a:pt x="762451" y="2494485"/>
                </a:lnTo>
                <a:lnTo>
                  <a:pt x="739679" y="2454071"/>
                </a:lnTo>
                <a:lnTo>
                  <a:pt x="717211" y="2413465"/>
                </a:lnTo>
                <a:lnTo>
                  <a:pt x="695049" y="2372668"/>
                </a:lnTo>
                <a:lnTo>
                  <a:pt x="673193" y="2331681"/>
                </a:lnTo>
                <a:lnTo>
                  <a:pt x="651647" y="2290505"/>
                </a:lnTo>
                <a:lnTo>
                  <a:pt x="630410" y="2249143"/>
                </a:lnTo>
                <a:lnTo>
                  <a:pt x="609486" y="2207596"/>
                </a:lnTo>
                <a:lnTo>
                  <a:pt x="588874" y="2165865"/>
                </a:lnTo>
                <a:lnTo>
                  <a:pt x="568578" y="2123952"/>
                </a:lnTo>
                <a:lnTo>
                  <a:pt x="548598" y="2081858"/>
                </a:lnTo>
                <a:lnTo>
                  <a:pt x="528936" y="2039585"/>
                </a:lnTo>
                <a:lnTo>
                  <a:pt x="509593" y="1997135"/>
                </a:lnTo>
                <a:lnTo>
                  <a:pt x="490571" y="1954509"/>
                </a:lnTo>
                <a:lnTo>
                  <a:pt x="471872" y="1911709"/>
                </a:lnTo>
                <a:lnTo>
                  <a:pt x="453497" y="1868736"/>
                </a:lnTo>
                <a:lnTo>
                  <a:pt x="435448" y="1825591"/>
                </a:lnTo>
                <a:lnTo>
                  <a:pt x="417726" y="1782277"/>
                </a:lnTo>
                <a:lnTo>
                  <a:pt x="400332" y="1738795"/>
                </a:lnTo>
                <a:lnTo>
                  <a:pt x="383269" y="1695146"/>
                </a:lnTo>
                <a:lnTo>
                  <a:pt x="366538" y="1651332"/>
                </a:lnTo>
                <a:lnTo>
                  <a:pt x="350140" y="1607354"/>
                </a:lnTo>
                <a:lnTo>
                  <a:pt x="334077" y="1563214"/>
                </a:lnTo>
                <a:lnTo>
                  <a:pt x="318350" y="1518914"/>
                </a:lnTo>
                <a:lnTo>
                  <a:pt x="302962" y="1474455"/>
                </a:lnTo>
                <a:lnTo>
                  <a:pt x="287913" y="1429839"/>
                </a:lnTo>
                <a:lnTo>
                  <a:pt x="273205" y="1385066"/>
                </a:lnTo>
                <a:lnTo>
                  <a:pt x="258840" y="1340140"/>
                </a:lnTo>
                <a:lnTo>
                  <a:pt x="244818" y="1295060"/>
                </a:lnTo>
                <a:lnTo>
                  <a:pt x="231143" y="1249830"/>
                </a:lnTo>
                <a:lnTo>
                  <a:pt x="217815" y="1204449"/>
                </a:lnTo>
                <a:lnTo>
                  <a:pt x="204836" y="1158921"/>
                </a:lnTo>
                <a:lnTo>
                  <a:pt x="192207" y="1113246"/>
                </a:lnTo>
                <a:lnTo>
                  <a:pt x="179930" y="1067426"/>
                </a:lnTo>
                <a:lnTo>
                  <a:pt x="168006" y="1021463"/>
                </a:lnTo>
                <a:lnTo>
                  <a:pt x="156438" y="975357"/>
                </a:lnTo>
                <a:lnTo>
                  <a:pt x="145226" y="929111"/>
                </a:lnTo>
                <a:lnTo>
                  <a:pt x="134372" y="882727"/>
                </a:lnTo>
                <a:lnTo>
                  <a:pt x="123877" y="836205"/>
                </a:lnTo>
                <a:lnTo>
                  <a:pt x="113744" y="789547"/>
                </a:lnTo>
                <a:lnTo>
                  <a:pt x="103973" y="742755"/>
                </a:lnTo>
                <a:lnTo>
                  <a:pt x="94567" y="695830"/>
                </a:lnTo>
                <a:lnTo>
                  <a:pt x="85527" y="648775"/>
                </a:lnTo>
                <a:lnTo>
                  <a:pt x="76854" y="601589"/>
                </a:lnTo>
                <a:lnTo>
                  <a:pt x="68549" y="554276"/>
                </a:lnTo>
                <a:lnTo>
                  <a:pt x="60616" y="506836"/>
                </a:lnTo>
                <a:lnTo>
                  <a:pt x="53054" y="459271"/>
                </a:lnTo>
                <a:lnTo>
                  <a:pt x="45865" y="411582"/>
                </a:lnTo>
                <a:lnTo>
                  <a:pt x="39052" y="363772"/>
                </a:lnTo>
                <a:lnTo>
                  <a:pt x="32615" y="315842"/>
                </a:lnTo>
                <a:lnTo>
                  <a:pt x="26557" y="267792"/>
                </a:lnTo>
                <a:lnTo>
                  <a:pt x="20878" y="219626"/>
                </a:lnTo>
                <a:lnTo>
                  <a:pt x="15580" y="171343"/>
                </a:lnTo>
                <a:lnTo>
                  <a:pt x="10665" y="122947"/>
                </a:lnTo>
                <a:lnTo>
                  <a:pt x="6135" y="74438"/>
                </a:lnTo>
                <a:lnTo>
                  <a:pt x="1990" y="25818"/>
                </a:lnTo>
                <a:lnTo>
                  <a:pt x="0" y="0"/>
                </a:lnTo>
              </a:path>
              <a:path w="7068184" h="5532755">
                <a:moveTo>
                  <a:pt x="7067743" y="5434036"/>
                </a:moveTo>
                <a:lnTo>
                  <a:pt x="7001036" y="5445905"/>
                </a:lnTo>
                <a:lnTo>
                  <a:pt x="6953596" y="5453839"/>
                </a:lnTo>
                <a:lnTo>
                  <a:pt x="6906031" y="5461401"/>
                </a:lnTo>
                <a:lnTo>
                  <a:pt x="6858343" y="5468589"/>
                </a:lnTo>
                <a:lnTo>
                  <a:pt x="6810533" y="5475402"/>
                </a:lnTo>
                <a:lnTo>
                  <a:pt x="6762602" y="5481839"/>
                </a:lnTo>
                <a:lnTo>
                  <a:pt x="6714553" y="5487898"/>
                </a:lnTo>
                <a:lnTo>
                  <a:pt x="6666386" y="5493576"/>
                </a:lnTo>
                <a:lnTo>
                  <a:pt x="6618104" y="5498874"/>
                </a:lnTo>
                <a:lnTo>
                  <a:pt x="6569707" y="5503789"/>
                </a:lnTo>
                <a:lnTo>
                  <a:pt x="6521198" y="5508319"/>
                </a:lnTo>
                <a:lnTo>
                  <a:pt x="6472578" y="5512464"/>
                </a:lnTo>
                <a:lnTo>
                  <a:pt x="6423849" y="5516221"/>
                </a:lnTo>
                <a:lnTo>
                  <a:pt x="6375011" y="5519590"/>
                </a:lnTo>
                <a:lnTo>
                  <a:pt x="6326067" y="5522568"/>
                </a:lnTo>
                <a:lnTo>
                  <a:pt x="6277018" y="5525153"/>
                </a:lnTo>
                <a:lnTo>
                  <a:pt x="6227865" y="5527346"/>
                </a:lnTo>
                <a:lnTo>
                  <a:pt x="6178611" y="5529143"/>
                </a:lnTo>
                <a:lnTo>
                  <a:pt x="6129257" y="5530543"/>
                </a:lnTo>
                <a:lnTo>
                  <a:pt x="6079804" y="5531545"/>
                </a:lnTo>
                <a:lnTo>
                  <a:pt x="6030253" y="5532148"/>
                </a:lnTo>
                <a:lnTo>
                  <a:pt x="5980607" y="5532349"/>
                </a:lnTo>
              </a:path>
            </a:pathLst>
          </a:custGeom>
          <a:ln w="12700">
            <a:solidFill>
              <a:srgbClr val="72ED7D"/>
            </a:solidFill>
          </a:ln>
        </p:spPr>
        <p:txBody>
          <a:bodyPr wrap="square" lIns="0" tIns="0" rIns="0" bIns="0" rtlCol="0"/>
          <a:lstStyle/>
          <a:p>
            <a:endParaRPr/>
          </a:p>
        </p:txBody>
      </p:sp>
      <p:sp>
        <p:nvSpPr>
          <p:cNvPr id="18" name="bg object 18"/>
          <p:cNvSpPr/>
          <p:nvPr/>
        </p:nvSpPr>
        <p:spPr>
          <a:xfrm>
            <a:off x="381204" y="6342354"/>
            <a:ext cx="6248400" cy="2190115"/>
          </a:xfrm>
          <a:custGeom>
            <a:avLst/>
            <a:gdLst/>
            <a:ahLst/>
            <a:cxnLst/>
            <a:rect l="l" t="t" r="r" b="b"/>
            <a:pathLst>
              <a:path w="6248400" h="2190115">
                <a:moveTo>
                  <a:pt x="0" y="2189645"/>
                </a:moveTo>
                <a:lnTo>
                  <a:pt x="19392" y="2138579"/>
                </a:lnTo>
                <a:lnTo>
                  <a:pt x="36324" y="2096023"/>
                </a:lnTo>
                <a:lnTo>
                  <a:pt x="53806" y="2053755"/>
                </a:lnTo>
                <a:lnTo>
                  <a:pt x="71836" y="2011781"/>
                </a:lnTo>
                <a:lnTo>
                  <a:pt x="90408" y="1970104"/>
                </a:lnTo>
                <a:lnTo>
                  <a:pt x="109517" y="1928729"/>
                </a:lnTo>
                <a:lnTo>
                  <a:pt x="129160" y="1887661"/>
                </a:lnTo>
                <a:lnTo>
                  <a:pt x="149332" y="1846905"/>
                </a:lnTo>
                <a:lnTo>
                  <a:pt x="170028" y="1806464"/>
                </a:lnTo>
                <a:lnTo>
                  <a:pt x="191243" y="1766344"/>
                </a:lnTo>
                <a:lnTo>
                  <a:pt x="212974" y="1726549"/>
                </a:lnTo>
                <a:lnTo>
                  <a:pt x="235215" y="1687084"/>
                </a:lnTo>
                <a:lnTo>
                  <a:pt x="257963" y="1647952"/>
                </a:lnTo>
                <a:lnTo>
                  <a:pt x="281212" y="1609160"/>
                </a:lnTo>
                <a:lnTo>
                  <a:pt x="304958" y="1570711"/>
                </a:lnTo>
                <a:lnTo>
                  <a:pt x="329197" y="1532610"/>
                </a:lnTo>
                <a:lnTo>
                  <a:pt x="353924" y="1494861"/>
                </a:lnTo>
                <a:lnTo>
                  <a:pt x="379135" y="1457470"/>
                </a:lnTo>
                <a:lnTo>
                  <a:pt x="404824" y="1420440"/>
                </a:lnTo>
                <a:lnTo>
                  <a:pt x="430988" y="1383777"/>
                </a:lnTo>
                <a:lnTo>
                  <a:pt x="457623" y="1347484"/>
                </a:lnTo>
                <a:lnTo>
                  <a:pt x="484722" y="1311567"/>
                </a:lnTo>
                <a:lnTo>
                  <a:pt x="512283" y="1276029"/>
                </a:lnTo>
                <a:lnTo>
                  <a:pt x="540300" y="1240876"/>
                </a:lnTo>
                <a:lnTo>
                  <a:pt x="568769" y="1206113"/>
                </a:lnTo>
                <a:lnTo>
                  <a:pt x="597685" y="1171743"/>
                </a:lnTo>
                <a:lnTo>
                  <a:pt x="627045" y="1137771"/>
                </a:lnTo>
                <a:lnTo>
                  <a:pt x="656842" y="1104202"/>
                </a:lnTo>
                <a:lnTo>
                  <a:pt x="687074" y="1071041"/>
                </a:lnTo>
                <a:lnTo>
                  <a:pt x="717735" y="1038292"/>
                </a:lnTo>
                <a:lnTo>
                  <a:pt x="748821" y="1005959"/>
                </a:lnTo>
                <a:lnTo>
                  <a:pt x="780327" y="974047"/>
                </a:lnTo>
                <a:lnTo>
                  <a:pt x="812249" y="942561"/>
                </a:lnTo>
                <a:lnTo>
                  <a:pt x="844582" y="911506"/>
                </a:lnTo>
                <a:lnTo>
                  <a:pt x="877322" y="880885"/>
                </a:lnTo>
                <a:lnTo>
                  <a:pt x="910464" y="850704"/>
                </a:lnTo>
                <a:lnTo>
                  <a:pt x="944004" y="820967"/>
                </a:lnTo>
                <a:lnTo>
                  <a:pt x="977937" y="791678"/>
                </a:lnTo>
                <a:lnTo>
                  <a:pt x="1012259" y="762843"/>
                </a:lnTo>
                <a:lnTo>
                  <a:pt x="1046965" y="734465"/>
                </a:lnTo>
                <a:lnTo>
                  <a:pt x="1082051" y="706550"/>
                </a:lnTo>
                <a:lnTo>
                  <a:pt x="1117512" y="679101"/>
                </a:lnTo>
                <a:lnTo>
                  <a:pt x="1153343" y="652124"/>
                </a:lnTo>
                <a:lnTo>
                  <a:pt x="1189541" y="625624"/>
                </a:lnTo>
                <a:lnTo>
                  <a:pt x="1226100" y="599603"/>
                </a:lnTo>
                <a:lnTo>
                  <a:pt x="1263016" y="574068"/>
                </a:lnTo>
                <a:lnTo>
                  <a:pt x="1300285" y="549023"/>
                </a:lnTo>
                <a:lnTo>
                  <a:pt x="1337902" y="524472"/>
                </a:lnTo>
                <a:lnTo>
                  <a:pt x="1375862" y="500420"/>
                </a:lnTo>
                <a:lnTo>
                  <a:pt x="1414162" y="476872"/>
                </a:lnTo>
                <a:lnTo>
                  <a:pt x="1452796" y="453832"/>
                </a:lnTo>
                <a:lnTo>
                  <a:pt x="1491760" y="431304"/>
                </a:lnTo>
                <a:lnTo>
                  <a:pt x="1531049" y="409294"/>
                </a:lnTo>
                <a:lnTo>
                  <a:pt x="1570659" y="387805"/>
                </a:lnTo>
                <a:lnTo>
                  <a:pt x="1610586" y="366843"/>
                </a:lnTo>
                <a:lnTo>
                  <a:pt x="1650825" y="346411"/>
                </a:lnTo>
                <a:lnTo>
                  <a:pt x="1691371" y="326516"/>
                </a:lnTo>
                <a:lnTo>
                  <a:pt x="1732220" y="307160"/>
                </a:lnTo>
                <a:lnTo>
                  <a:pt x="1773367" y="288349"/>
                </a:lnTo>
                <a:lnTo>
                  <a:pt x="1814808" y="270088"/>
                </a:lnTo>
                <a:lnTo>
                  <a:pt x="1856538" y="252380"/>
                </a:lnTo>
                <a:lnTo>
                  <a:pt x="1898554" y="235231"/>
                </a:lnTo>
                <a:lnTo>
                  <a:pt x="1940849" y="218644"/>
                </a:lnTo>
                <a:lnTo>
                  <a:pt x="1983420" y="202625"/>
                </a:lnTo>
                <a:lnTo>
                  <a:pt x="2026263" y="187179"/>
                </a:lnTo>
                <a:lnTo>
                  <a:pt x="2069372" y="172309"/>
                </a:lnTo>
                <a:lnTo>
                  <a:pt x="2112744" y="158020"/>
                </a:lnTo>
                <a:lnTo>
                  <a:pt x="2156373" y="144318"/>
                </a:lnTo>
                <a:lnTo>
                  <a:pt x="2200255" y="131205"/>
                </a:lnTo>
                <a:lnTo>
                  <a:pt x="2244386" y="118688"/>
                </a:lnTo>
                <a:lnTo>
                  <a:pt x="2288761" y="106770"/>
                </a:lnTo>
                <a:lnTo>
                  <a:pt x="2333376" y="95457"/>
                </a:lnTo>
                <a:lnTo>
                  <a:pt x="2378226" y="84752"/>
                </a:lnTo>
                <a:lnTo>
                  <a:pt x="2423306" y="74661"/>
                </a:lnTo>
                <a:lnTo>
                  <a:pt x="2468613" y="65187"/>
                </a:lnTo>
                <a:lnTo>
                  <a:pt x="2514141" y="56336"/>
                </a:lnTo>
                <a:lnTo>
                  <a:pt x="2559886" y="48112"/>
                </a:lnTo>
                <a:lnTo>
                  <a:pt x="2605844" y="40520"/>
                </a:lnTo>
                <a:lnTo>
                  <a:pt x="2652010" y="33564"/>
                </a:lnTo>
                <a:lnTo>
                  <a:pt x="2698379" y="27248"/>
                </a:lnTo>
                <a:lnTo>
                  <a:pt x="2744947" y="21578"/>
                </a:lnTo>
                <a:lnTo>
                  <a:pt x="2791710" y="16558"/>
                </a:lnTo>
                <a:lnTo>
                  <a:pt x="2838662" y="12192"/>
                </a:lnTo>
                <a:lnTo>
                  <a:pt x="2885800" y="8486"/>
                </a:lnTo>
                <a:lnTo>
                  <a:pt x="2933119" y="5443"/>
                </a:lnTo>
                <a:lnTo>
                  <a:pt x="2980614" y="3068"/>
                </a:lnTo>
                <a:lnTo>
                  <a:pt x="3028281" y="1366"/>
                </a:lnTo>
                <a:lnTo>
                  <a:pt x="3076116" y="342"/>
                </a:lnTo>
                <a:lnTo>
                  <a:pt x="3124113" y="0"/>
                </a:lnTo>
                <a:lnTo>
                  <a:pt x="3172110" y="342"/>
                </a:lnTo>
                <a:lnTo>
                  <a:pt x="3219945" y="1366"/>
                </a:lnTo>
                <a:lnTo>
                  <a:pt x="3267612" y="3068"/>
                </a:lnTo>
                <a:lnTo>
                  <a:pt x="3315107" y="5443"/>
                </a:lnTo>
                <a:lnTo>
                  <a:pt x="3362426" y="8486"/>
                </a:lnTo>
                <a:lnTo>
                  <a:pt x="3409564" y="12192"/>
                </a:lnTo>
                <a:lnTo>
                  <a:pt x="3456517" y="16558"/>
                </a:lnTo>
                <a:lnTo>
                  <a:pt x="3503279" y="21578"/>
                </a:lnTo>
                <a:lnTo>
                  <a:pt x="3549848" y="27248"/>
                </a:lnTo>
                <a:lnTo>
                  <a:pt x="3596217" y="33564"/>
                </a:lnTo>
                <a:lnTo>
                  <a:pt x="3642383" y="40520"/>
                </a:lnTo>
                <a:lnTo>
                  <a:pt x="3688340" y="48112"/>
                </a:lnTo>
                <a:lnTo>
                  <a:pt x="3734086" y="56336"/>
                </a:lnTo>
                <a:lnTo>
                  <a:pt x="3779614" y="65187"/>
                </a:lnTo>
                <a:lnTo>
                  <a:pt x="3824920" y="74661"/>
                </a:lnTo>
                <a:lnTo>
                  <a:pt x="3870001" y="84752"/>
                </a:lnTo>
                <a:lnTo>
                  <a:pt x="3914851" y="95457"/>
                </a:lnTo>
                <a:lnTo>
                  <a:pt x="3959466" y="106770"/>
                </a:lnTo>
                <a:lnTo>
                  <a:pt x="4003841" y="118688"/>
                </a:lnTo>
                <a:lnTo>
                  <a:pt x="4047972" y="131205"/>
                </a:lnTo>
                <a:lnTo>
                  <a:pt x="4091855" y="144318"/>
                </a:lnTo>
                <a:lnTo>
                  <a:pt x="4135484" y="158020"/>
                </a:lnTo>
                <a:lnTo>
                  <a:pt x="4178855" y="172309"/>
                </a:lnTo>
                <a:lnTo>
                  <a:pt x="4221965" y="187179"/>
                </a:lnTo>
                <a:lnTo>
                  <a:pt x="4264807" y="202625"/>
                </a:lnTo>
                <a:lnTo>
                  <a:pt x="4307379" y="218644"/>
                </a:lnTo>
                <a:lnTo>
                  <a:pt x="4349674" y="235231"/>
                </a:lnTo>
                <a:lnTo>
                  <a:pt x="4391690" y="252380"/>
                </a:lnTo>
                <a:lnTo>
                  <a:pt x="4433420" y="270088"/>
                </a:lnTo>
                <a:lnTo>
                  <a:pt x="4474861" y="288349"/>
                </a:lnTo>
                <a:lnTo>
                  <a:pt x="4516009" y="307160"/>
                </a:lnTo>
                <a:lnTo>
                  <a:pt x="4556858" y="326516"/>
                </a:lnTo>
                <a:lnTo>
                  <a:pt x="4597404" y="346411"/>
                </a:lnTo>
                <a:lnTo>
                  <a:pt x="4637643" y="366843"/>
                </a:lnTo>
                <a:lnTo>
                  <a:pt x="4677570" y="387805"/>
                </a:lnTo>
                <a:lnTo>
                  <a:pt x="4717180" y="409294"/>
                </a:lnTo>
                <a:lnTo>
                  <a:pt x="4756470" y="431304"/>
                </a:lnTo>
                <a:lnTo>
                  <a:pt x="4795434" y="453832"/>
                </a:lnTo>
                <a:lnTo>
                  <a:pt x="4834068" y="476872"/>
                </a:lnTo>
                <a:lnTo>
                  <a:pt x="4872367" y="500420"/>
                </a:lnTo>
                <a:lnTo>
                  <a:pt x="4910328" y="524472"/>
                </a:lnTo>
                <a:lnTo>
                  <a:pt x="4947945" y="549023"/>
                </a:lnTo>
                <a:lnTo>
                  <a:pt x="4985214" y="574068"/>
                </a:lnTo>
                <a:lnTo>
                  <a:pt x="5022130" y="599603"/>
                </a:lnTo>
                <a:lnTo>
                  <a:pt x="5058690" y="625624"/>
                </a:lnTo>
                <a:lnTo>
                  <a:pt x="5094888" y="652124"/>
                </a:lnTo>
                <a:lnTo>
                  <a:pt x="5130719" y="679101"/>
                </a:lnTo>
                <a:lnTo>
                  <a:pt x="5166180" y="706550"/>
                </a:lnTo>
                <a:lnTo>
                  <a:pt x="5201266" y="734465"/>
                </a:lnTo>
                <a:lnTo>
                  <a:pt x="5235972" y="762843"/>
                </a:lnTo>
                <a:lnTo>
                  <a:pt x="5270294" y="791678"/>
                </a:lnTo>
                <a:lnTo>
                  <a:pt x="5304228" y="820967"/>
                </a:lnTo>
                <a:lnTo>
                  <a:pt x="5337768" y="850704"/>
                </a:lnTo>
                <a:lnTo>
                  <a:pt x="5370910" y="880885"/>
                </a:lnTo>
                <a:lnTo>
                  <a:pt x="5403650" y="911506"/>
                </a:lnTo>
                <a:lnTo>
                  <a:pt x="5435984" y="942561"/>
                </a:lnTo>
                <a:lnTo>
                  <a:pt x="5467906" y="974047"/>
                </a:lnTo>
                <a:lnTo>
                  <a:pt x="5499412" y="1005959"/>
                </a:lnTo>
                <a:lnTo>
                  <a:pt x="5530498" y="1038292"/>
                </a:lnTo>
                <a:lnTo>
                  <a:pt x="5561159" y="1071041"/>
                </a:lnTo>
                <a:lnTo>
                  <a:pt x="5591391" y="1104202"/>
                </a:lnTo>
                <a:lnTo>
                  <a:pt x="5621189" y="1137771"/>
                </a:lnTo>
                <a:lnTo>
                  <a:pt x="5650548" y="1171743"/>
                </a:lnTo>
                <a:lnTo>
                  <a:pt x="5679465" y="1206113"/>
                </a:lnTo>
                <a:lnTo>
                  <a:pt x="5707934" y="1240876"/>
                </a:lnTo>
                <a:lnTo>
                  <a:pt x="5735951" y="1276029"/>
                </a:lnTo>
                <a:lnTo>
                  <a:pt x="5763512" y="1311567"/>
                </a:lnTo>
                <a:lnTo>
                  <a:pt x="5790612" y="1347484"/>
                </a:lnTo>
                <a:lnTo>
                  <a:pt x="5817246" y="1383777"/>
                </a:lnTo>
                <a:lnTo>
                  <a:pt x="5843410" y="1420440"/>
                </a:lnTo>
                <a:lnTo>
                  <a:pt x="5869100" y="1457470"/>
                </a:lnTo>
                <a:lnTo>
                  <a:pt x="5894311" y="1494861"/>
                </a:lnTo>
                <a:lnTo>
                  <a:pt x="5919038" y="1532610"/>
                </a:lnTo>
                <a:lnTo>
                  <a:pt x="5943277" y="1570711"/>
                </a:lnTo>
                <a:lnTo>
                  <a:pt x="5967023" y="1609160"/>
                </a:lnTo>
                <a:lnTo>
                  <a:pt x="5990273" y="1647952"/>
                </a:lnTo>
                <a:lnTo>
                  <a:pt x="6013020" y="1687084"/>
                </a:lnTo>
                <a:lnTo>
                  <a:pt x="6035262" y="1726549"/>
                </a:lnTo>
                <a:lnTo>
                  <a:pt x="6056993" y="1766344"/>
                </a:lnTo>
                <a:lnTo>
                  <a:pt x="6078208" y="1806464"/>
                </a:lnTo>
                <a:lnTo>
                  <a:pt x="6098904" y="1846905"/>
                </a:lnTo>
                <a:lnTo>
                  <a:pt x="6119076" y="1887661"/>
                </a:lnTo>
                <a:lnTo>
                  <a:pt x="6138719" y="1928729"/>
                </a:lnTo>
                <a:lnTo>
                  <a:pt x="6157829" y="1970104"/>
                </a:lnTo>
                <a:lnTo>
                  <a:pt x="6176401" y="2011781"/>
                </a:lnTo>
                <a:lnTo>
                  <a:pt x="6194431" y="2053755"/>
                </a:lnTo>
                <a:lnTo>
                  <a:pt x="6211913" y="2096023"/>
                </a:lnTo>
                <a:lnTo>
                  <a:pt x="6228845" y="2138579"/>
                </a:lnTo>
                <a:lnTo>
                  <a:pt x="6245221" y="2181419"/>
                </a:lnTo>
                <a:lnTo>
                  <a:pt x="6248238" y="2189645"/>
                </a:lnTo>
              </a:path>
            </a:pathLst>
          </a:custGeom>
          <a:ln w="12700">
            <a:solidFill>
              <a:srgbClr val="72ED7D"/>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67300" y="947407"/>
            <a:ext cx="7840980" cy="635000"/>
          </a:xfrm>
          <a:prstGeom prst="rect">
            <a:avLst/>
          </a:prstGeom>
        </p:spPr>
        <p:txBody>
          <a:bodyPr wrap="square" lIns="0" tIns="0" rIns="0" bIns="0">
            <a:spAutoFit/>
          </a:bodyPr>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body" idx="1"/>
          </p:nvPr>
        </p:nvSpPr>
        <p:spPr>
          <a:xfrm>
            <a:off x="756285" y="1962912"/>
            <a:ext cx="13613130" cy="563270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142738" y="7936992"/>
            <a:ext cx="4840224" cy="4267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56285" y="7936992"/>
            <a:ext cx="3478911" cy="4267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a:xfrm>
            <a:off x="10890504" y="7936992"/>
            <a:ext cx="3478911" cy="4267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E49500B3-5085-2242-755E-78D824B5ED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2954" y="-2315"/>
            <a:ext cx="15179732" cy="8564416"/>
          </a:xfrm>
          <a:prstGeom prst="rect">
            <a:avLst/>
          </a:prstGeom>
        </p:spPr>
      </p:pic>
      <p:sp>
        <p:nvSpPr>
          <p:cNvPr id="8" name="object 8"/>
          <p:cNvSpPr txBox="1">
            <a:spLocks noGrp="1"/>
          </p:cNvSpPr>
          <p:nvPr>
            <p:ph type="title"/>
          </p:nvPr>
        </p:nvSpPr>
        <p:spPr>
          <a:xfrm>
            <a:off x="1347434" y="1155009"/>
            <a:ext cx="8874230" cy="718491"/>
          </a:xfrm>
          <a:prstGeom prst="rect">
            <a:avLst/>
          </a:prstGeom>
        </p:spPr>
        <p:txBody>
          <a:bodyPr vert="horz" wrap="square" lIns="0" tIns="12661" rIns="0" bIns="0" rtlCol="0" anchor="ctr">
            <a:spAutoFit/>
          </a:bodyPr>
          <a:lstStyle/>
          <a:p>
            <a:pPr marL="12662">
              <a:spcBef>
                <a:spcPts val="99"/>
              </a:spcBef>
              <a:tabLst>
                <a:tab pos="1904247" algn="l"/>
                <a:tab pos="2731657" algn="l"/>
              </a:tabLst>
            </a:pPr>
            <a:r>
              <a:rPr lang="nl-NL" sz="4586" b="1" spc="-10">
                <a:solidFill>
                  <a:srgbClr val="FFFFFF"/>
                </a:solidFill>
                <a:latin typeface="Neue Haas Unica W1G Medium"/>
              </a:rPr>
              <a:t>Hands on ICT</a:t>
            </a:r>
            <a:endParaRPr sz="4586">
              <a:latin typeface="Neue Haas Unica W1G Medium"/>
            </a:endParaRPr>
          </a:p>
        </p:txBody>
      </p:sp>
      <p:sp>
        <p:nvSpPr>
          <p:cNvPr id="9" name="object 9"/>
          <p:cNvSpPr txBox="1"/>
          <p:nvPr/>
        </p:nvSpPr>
        <p:spPr>
          <a:xfrm>
            <a:off x="1347434" y="1833930"/>
            <a:ext cx="10783606" cy="2843940"/>
          </a:xfrm>
          <a:prstGeom prst="rect">
            <a:avLst/>
          </a:prstGeom>
        </p:spPr>
        <p:txBody>
          <a:bodyPr vert="horz" wrap="square" lIns="0" tIns="13927" rIns="0" bIns="0" rtlCol="0">
            <a:spAutoFit/>
          </a:bodyPr>
          <a:lstStyle/>
          <a:p>
            <a:pPr marL="12662">
              <a:spcBef>
                <a:spcPts val="109"/>
              </a:spcBef>
            </a:pPr>
            <a:r>
              <a:rPr lang="nl-NL" sz="3789" dirty="0" err="1">
                <a:solidFill>
                  <a:srgbClr val="FFFFFF"/>
                </a:solidFill>
                <a:latin typeface="Neue Haas Unica W1G Medium"/>
                <a:cs typeface="Neue Haas Unica W1G Medium"/>
              </a:rPr>
              <a:t>YourSecurity</a:t>
            </a:r>
            <a:endParaRPr sz="3789" dirty="0">
              <a:latin typeface="Neue Haas Unica W1G Medium"/>
              <a:cs typeface="Neue Haas Unica W1G Medium"/>
            </a:endParaRPr>
          </a:p>
          <a:p>
            <a:pPr marL="12662"/>
            <a:endParaRPr lang="nl-NL" sz="2400" b="1" dirty="0">
              <a:solidFill>
                <a:srgbClr val="72ED7D"/>
              </a:solidFill>
              <a:latin typeface="Neue Haas Unica W1G Medium"/>
              <a:cs typeface="Neue Haas Unica W1G Medium"/>
            </a:endParaRPr>
          </a:p>
          <a:p>
            <a:pPr marL="12662"/>
            <a:endParaRPr lang="nl-NL" sz="2400" b="1" dirty="0">
              <a:solidFill>
                <a:srgbClr val="72ED7D"/>
              </a:solidFill>
              <a:latin typeface="Neue Haas Unica W1G Medium"/>
              <a:cs typeface="Neue Haas Unica W1G Medium"/>
            </a:endParaRPr>
          </a:p>
          <a:p>
            <a:pPr marL="12662"/>
            <a:r>
              <a:rPr lang="nl-NL" sz="5400" b="1" dirty="0">
                <a:solidFill>
                  <a:srgbClr val="72ED7D"/>
                </a:solidFill>
                <a:latin typeface="Neue Haas Unica W1G Medium"/>
                <a:cs typeface="Neue Haas Unica W1G Medium"/>
              </a:rPr>
              <a:t>Vulnerability Management </a:t>
            </a:r>
          </a:p>
          <a:p>
            <a:pPr marL="12662"/>
            <a:r>
              <a:rPr lang="nl-NL" sz="4000" b="1" dirty="0">
                <a:solidFill>
                  <a:srgbClr val="72ED7D"/>
                </a:solidFill>
                <a:latin typeface="Neue Haas Unica W1G Medium"/>
                <a:cs typeface="Neue Haas Unica W1G Medium"/>
              </a:rPr>
              <a:t>met </a:t>
            </a:r>
            <a:r>
              <a:rPr lang="nl-NL" sz="4000" b="1" dirty="0" err="1">
                <a:solidFill>
                  <a:srgbClr val="72ED7D"/>
                </a:solidFill>
                <a:latin typeface="Neue Haas Unica W1G Medium"/>
                <a:cs typeface="Neue Haas Unica W1G Medium"/>
              </a:rPr>
              <a:t>Holm</a:t>
            </a:r>
            <a:r>
              <a:rPr lang="nl-NL" sz="4000" b="1" dirty="0">
                <a:solidFill>
                  <a:srgbClr val="72ED7D"/>
                </a:solidFill>
                <a:latin typeface="Neue Haas Unica W1G Medium"/>
                <a:cs typeface="Neue Haas Unica W1G Medium"/>
              </a:rPr>
              <a:t> Security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0404C58-F3A9-8CA6-20D3-4BF46A3B1620}"/>
              </a:ext>
            </a:extLst>
          </p:cNvPr>
          <p:cNvPicPr>
            <a:picLocks noChangeAspect="1"/>
          </p:cNvPicPr>
          <p:nvPr/>
        </p:nvPicPr>
        <p:blipFill>
          <a:blip r:embed="rId2">
            <a:extLst>
              <a:ext uri="{28A0092B-C50C-407E-A947-70E740481C1C}">
                <a14:useLocalDpi xmlns:a14="http://schemas.microsoft.com/office/drawing/2010/main" val="0"/>
              </a:ext>
            </a:extLst>
          </a:blip>
          <a:srcRect l="11180" r="11180"/>
          <a:stretch/>
        </p:blipFill>
        <p:spPr>
          <a:xfrm>
            <a:off x="8501859" y="1228752"/>
            <a:ext cx="5516840" cy="5926304"/>
          </a:xfrm>
          <a:prstGeom prst="rect">
            <a:avLst/>
          </a:prstGeom>
        </p:spPr>
      </p:pic>
      <p:sp>
        <p:nvSpPr>
          <p:cNvPr id="4" name="object 4"/>
          <p:cNvSpPr txBox="1"/>
          <p:nvPr/>
        </p:nvSpPr>
        <p:spPr>
          <a:xfrm>
            <a:off x="1067298" y="3379138"/>
            <a:ext cx="5528574" cy="3255635"/>
          </a:xfrm>
          <a:prstGeom prst="rect">
            <a:avLst/>
          </a:prstGeom>
        </p:spPr>
        <p:txBody>
          <a:bodyPr vert="horz" wrap="square" lIns="0" tIns="66040" rIns="0" bIns="0" rtlCol="0">
            <a:spAutoFit/>
          </a:bodyPr>
          <a:lstStyle/>
          <a:p>
            <a:pPr marL="12700" marR="307340">
              <a:lnSpc>
                <a:spcPct val="122600"/>
              </a:lnSpc>
              <a:spcBef>
                <a:spcPts val="3840"/>
              </a:spcBef>
            </a:pPr>
            <a:r>
              <a:rPr lang="nl-NL" b="0" i="0" dirty="0">
                <a:solidFill>
                  <a:srgbClr val="3B3B3A"/>
                </a:solidFill>
                <a:effectLst/>
                <a:latin typeface="Neue Haas Unica W1G"/>
              </a:rPr>
              <a:t>Een hele belangrijke stap in </a:t>
            </a:r>
            <a:r>
              <a:rPr lang="nl-NL" b="0" i="0" dirty="0" err="1">
                <a:solidFill>
                  <a:srgbClr val="3B3B3A"/>
                </a:solidFill>
                <a:effectLst/>
                <a:latin typeface="Neue Haas Unica W1G"/>
              </a:rPr>
              <a:t>Managed</a:t>
            </a:r>
            <a:r>
              <a:rPr lang="nl-NL" b="0" i="0" dirty="0">
                <a:solidFill>
                  <a:srgbClr val="3B3B3A"/>
                </a:solidFill>
                <a:effectLst/>
                <a:latin typeface="Neue Haas Unica W1G"/>
              </a:rPr>
              <a:t> Security is Vulnerability Management. Vulnerability management omvat het identificeren, evalueren en verhelpen van beveiligingszwakheden in systemen en software. </a:t>
            </a:r>
          </a:p>
          <a:p>
            <a:pPr marL="12700" marR="307340">
              <a:lnSpc>
                <a:spcPct val="122600"/>
              </a:lnSpc>
              <a:spcBef>
                <a:spcPts val="3840"/>
              </a:spcBef>
            </a:pPr>
            <a:r>
              <a:rPr lang="nl-NL" b="0" i="0" dirty="0">
                <a:solidFill>
                  <a:srgbClr val="3B3B3A"/>
                </a:solidFill>
                <a:effectLst/>
                <a:latin typeface="Neue Haas Unica W1G"/>
              </a:rPr>
              <a:t>Het is cruciaal om cyberaanvallen te voorkomen, risico's te verminderen en aan regelgeving te voldoen. Door regelmatig kwetsbaarheden te dichten, blijft de beveiliging van je bedrijfsinformatie gewaarborgd.</a:t>
            </a:r>
            <a:endParaRPr lang="nl-NL" spc="-10" dirty="0">
              <a:solidFill>
                <a:srgbClr val="282827"/>
              </a:solidFill>
              <a:latin typeface="Neue Haas Unica W1G"/>
              <a:cs typeface="Neue Haas Unica W1G"/>
            </a:endParaRP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6906270"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Vulnerability Management</a:t>
            </a:r>
            <a:endParaRPr sz="1700" dirty="0">
              <a:latin typeface="Neue Haas Unica W1G"/>
              <a:cs typeface="Neue Haas Unica W1G"/>
            </a:endParaRP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spTree>
    <p:extLst>
      <p:ext uri="{BB962C8B-B14F-4D97-AF65-F5344CB8AC3E}">
        <p14:creationId xmlns:p14="http://schemas.microsoft.com/office/powerpoint/2010/main" val="240120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water, meer, natuur, schermopname&#10;&#10;Automatisch gegenereerde beschrijving">
            <a:extLst>
              <a:ext uri="{FF2B5EF4-FFF2-40B4-BE49-F238E27FC236}">
                <a16:creationId xmlns:a16="http://schemas.microsoft.com/office/drawing/2014/main" id="{82F6B9A2-9D42-E87A-F15F-91F82C0BBA89}"/>
              </a:ext>
            </a:extLst>
          </p:cNvPr>
          <p:cNvPicPr>
            <a:picLocks noChangeAspect="1"/>
          </p:cNvPicPr>
          <p:nvPr/>
        </p:nvPicPr>
        <p:blipFill>
          <a:blip r:embed="rId3" cstate="print">
            <a:alphaModFix amt="19000"/>
            <a:extLst>
              <a:ext uri="{28A0092B-C50C-407E-A947-70E740481C1C}">
                <a14:useLocalDpi xmlns:a14="http://schemas.microsoft.com/office/drawing/2010/main" val="0"/>
              </a:ext>
            </a:extLst>
          </a:blip>
          <a:stretch>
            <a:fillRect/>
          </a:stretch>
        </p:blipFill>
        <p:spPr>
          <a:xfrm>
            <a:off x="0" y="3031"/>
            <a:ext cx="15121159" cy="8531369"/>
          </a:xfrm>
          <a:prstGeom prst="rect">
            <a:avLst/>
          </a:prstGeom>
          <a:noFill/>
        </p:spPr>
      </p:pic>
      <p:pic>
        <p:nvPicPr>
          <p:cNvPr id="5" name="Afbeelding 4">
            <a:extLst>
              <a:ext uri="{FF2B5EF4-FFF2-40B4-BE49-F238E27FC236}">
                <a16:creationId xmlns:a16="http://schemas.microsoft.com/office/drawing/2014/main" id="{251CE23C-64BD-C3A5-CADB-E54A002C4FB8}"/>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15792" r="19387"/>
          <a:stretch/>
        </p:blipFill>
        <p:spPr>
          <a:xfrm rot="21600000" flipH="1">
            <a:off x="-12216" y="-14605"/>
            <a:ext cx="7729426" cy="8531369"/>
          </a:xfrm>
          <a:prstGeom prst="rect">
            <a:avLst/>
          </a:prstGeom>
        </p:spPr>
      </p:pic>
      <p:sp>
        <p:nvSpPr>
          <p:cNvPr id="2" name="object 2"/>
          <p:cNvSpPr/>
          <p:nvPr/>
        </p:nvSpPr>
        <p:spPr>
          <a:xfrm>
            <a:off x="7717210" y="0"/>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 name="object 3"/>
          <p:cNvSpPr txBox="1">
            <a:spLocks noGrp="1"/>
          </p:cNvSpPr>
          <p:nvPr>
            <p:ph type="title"/>
          </p:nvPr>
        </p:nvSpPr>
        <p:spPr>
          <a:xfrm>
            <a:off x="8740258" y="925914"/>
            <a:ext cx="6393117" cy="1231106"/>
          </a:xfrm>
          <a:prstGeom prst="rect">
            <a:avLst/>
          </a:prstGeom>
        </p:spPr>
        <p:txBody>
          <a:bodyPr vert="horz" wrap="square" lIns="0" tIns="50800" rIns="0" bIns="0" rtlCol="0">
            <a:spAutoFit/>
          </a:bodyPr>
          <a:lstStyle/>
          <a:p>
            <a:pPr marL="12700" marR="5080">
              <a:lnSpc>
                <a:spcPts val="4600"/>
              </a:lnSpc>
              <a:spcBef>
                <a:spcPts val="400"/>
              </a:spcBef>
            </a:pPr>
            <a:r>
              <a:rPr lang="nl-NL" sz="4000" b="0" dirty="0">
                <a:solidFill>
                  <a:schemeClr val="bg1"/>
                </a:solidFill>
                <a:latin typeface="Neue Haas Unica W1G Medium"/>
                <a:cs typeface="Neue Haas Unica W1G Medium"/>
              </a:rPr>
              <a:t>Vulnerability</a:t>
            </a:r>
            <a:r>
              <a:rPr lang="nl-NL" sz="4000" dirty="0">
                <a:solidFill>
                  <a:schemeClr val="bg1"/>
                </a:solidFill>
                <a:latin typeface="Neue Haas Unica W1G Medium"/>
                <a:cs typeface="Neue Haas Unica W1G Medium"/>
              </a:rPr>
              <a:t> </a:t>
            </a:r>
            <a:r>
              <a:rPr lang="nl-NL" sz="4000" b="0" dirty="0">
                <a:solidFill>
                  <a:schemeClr val="bg1"/>
                </a:solidFill>
                <a:latin typeface="Neue Haas Unica W1G Medium"/>
                <a:cs typeface="Neue Haas Unica W1G Medium"/>
              </a:rPr>
              <a:t>Management </a:t>
            </a:r>
            <a:br>
              <a:rPr lang="nl-NL" sz="4000" b="0" dirty="0">
                <a:solidFill>
                  <a:schemeClr val="bg1"/>
                </a:solidFill>
                <a:latin typeface="Neue Haas Unica W1G Medium"/>
                <a:cs typeface="Neue Haas Unica W1G Medium"/>
              </a:rPr>
            </a:br>
            <a:r>
              <a:rPr lang="nl-NL" sz="4000" b="0" dirty="0">
                <a:solidFill>
                  <a:schemeClr val="bg1"/>
                </a:solidFill>
                <a:latin typeface="Neue Haas Unica W1G Medium"/>
                <a:cs typeface="Neue Haas Unica W1G Medium"/>
              </a:rPr>
              <a:t>in het kort</a:t>
            </a:r>
          </a:p>
        </p:txBody>
      </p:sp>
      <p:sp>
        <p:nvSpPr>
          <p:cNvPr id="21" name="object 4">
            <a:extLst>
              <a:ext uri="{FF2B5EF4-FFF2-40B4-BE49-F238E27FC236}">
                <a16:creationId xmlns:a16="http://schemas.microsoft.com/office/drawing/2014/main" id="{05DDF7F1-872A-E4BC-09E9-E7DFDD4A31D7}"/>
              </a:ext>
            </a:extLst>
          </p:cNvPr>
          <p:cNvSpPr txBox="1"/>
          <p:nvPr/>
        </p:nvSpPr>
        <p:spPr>
          <a:xfrm>
            <a:off x="8740258" y="3079903"/>
            <a:ext cx="5064550" cy="1905393"/>
          </a:xfrm>
          <a:prstGeom prst="rect">
            <a:avLst/>
          </a:prstGeom>
        </p:spPr>
        <p:txBody>
          <a:bodyPr vert="horz" wrap="square" lIns="0" tIns="12700" rIns="0" bIns="0" rtlCol="0">
            <a:spAutoFit/>
          </a:bodyPr>
          <a:lstStyle/>
          <a:p>
            <a:pPr marL="12700" marR="5080">
              <a:lnSpc>
                <a:spcPct val="114599"/>
              </a:lnSpc>
              <a:spcBef>
                <a:spcPts val="100"/>
              </a:spcBef>
            </a:pPr>
            <a:r>
              <a:rPr lang="nl-NL" dirty="0">
                <a:solidFill>
                  <a:srgbClr val="FFFFFF"/>
                </a:solidFill>
                <a:latin typeface="Neue Haas Unica W1G"/>
                <a:cs typeface="Neue Haas Unica W1G"/>
              </a:rPr>
              <a:t>Met Vulnerability Management worden kwetsbaarheden proactief geïdentificeerd en verholpen. Hiermee wordt de kans op beveiligingslekken verminderd. Dit helpt organisaties om hun ICT-omgeving beter te beschermen tegen aanvallen en cybercriminaliteit.</a:t>
            </a:r>
          </a:p>
        </p:txBody>
      </p:sp>
    </p:spTree>
    <p:extLst>
      <p:ext uri="{BB962C8B-B14F-4D97-AF65-F5344CB8AC3E}">
        <p14:creationId xmlns:p14="http://schemas.microsoft.com/office/powerpoint/2010/main" val="11461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69825864-47F5-8059-4AEC-FB464A7980BD}"/>
              </a:ext>
            </a:extLst>
          </p:cNvPr>
          <p:cNvSpPr/>
          <p:nvPr/>
        </p:nvSpPr>
        <p:spPr>
          <a:xfrm>
            <a:off x="0" y="0"/>
            <a:ext cx="15125700" cy="85324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object 2">
            <a:extLst>
              <a:ext uri="{FF2B5EF4-FFF2-40B4-BE49-F238E27FC236}">
                <a16:creationId xmlns:a16="http://schemas.microsoft.com/office/drawing/2014/main" id="{985C8CDD-D2A7-98DE-0322-6A162D8BD76F}"/>
              </a:ext>
            </a:extLst>
          </p:cNvPr>
          <p:cNvSpPr/>
          <p:nvPr/>
        </p:nvSpPr>
        <p:spPr>
          <a:xfrm>
            <a:off x="0" y="1905"/>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1" name="object 3">
            <a:extLst>
              <a:ext uri="{FF2B5EF4-FFF2-40B4-BE49-F238E27FC236}">
                <a16:creationId xmlns:a16="http://schemas.microsoft.com/office/drawing/2014/main" id="{0F66C9D8-5933-84AE-176E-D2620ACCE441}"/>
              </a:ext>
            </a:extLst>
          </p:cNvPr>
          <p:cNvSpPr txBox="1"/>
          <p:nvPr/>
        </p:nvSpPr>
        <p:spPr>
          <a:xfrm>
            <a:off x="693282" y="3165381"/>
            <a:ext cx="5439294" cy="2775119"/>
          </a:xfrm>
          <a:prstGeom prst="rect">
            <a:avLst/>
          </a:prstGeom>
        </p:spPr>
        <p:txBody>
          <a:bodyPr vert="horz" wrap="square" lIns="0" tIns="5080" rIns="0" bIns="0" rtlCol="0">
            <a:spAutoFit/>
          </a:bodyPr>
          <a:lstStyle/>
          <a:p>
            <a:pPr marL="12700" marR="5080">
              <a:spcBef>
                <a:spcPts val="40"/>
              </a:spcBef>
            </a:pPr>
            <a:r>
              <a:rPr lang="nl-NL" dirty="0">
                <a:solidFill>
                  <a:schemeClr val="bg1"/>
                </a:solidFill>
                <a:latin typeface="Neue Haas Unica W1G"/>
                <a:cs typeface="Neue Haas Unica W1G Medium"/>
              </a:rPr>
              <a:t>Voor Vulnerability Management werken we samen met onze partner </a:t>
            </a:r>
            <a:r>
              <a:rPr lang="nl-NL" dirty="0" err="1">
                <a:solidFill>
                  <a:schemeClr val="bg1"/>
                </a:solidFill>
                <a:latin typeface="Neue Haas Unica W1G"/>
                <a:cs typeface="Neue Haas Unica W1G Medium"/>
              </a:rPr>
              <a:t>Holm</a:t>
            </a:r>
            <a:r>
              <a:rPr lang="nl-NL" dirty="0">
                <a:solidFill>
                  <a:schemeClr val="bg1"/>
                </a:solidFill>
                <a:latin typeface="Neue Haas Unica W1G"/>
                <a:cs typeface="Neue Haas Unica W1G Medium"/>
              </a:rPr>
              <a:t> Security, een gerenommeerde naam op gebied van Cybersecurity. Het next-gen Vulnerability Management Platform (VMP) van </a:t>
            </a:r>
            <a:r>
              <a:rPr lang="nl-NL" dirty="0" err="1">
                <a:solidFill>
                  <a:schemeClr val="bg1"/>
                </a:solidFill>
                <a:latin typeface="Neue Haas Unica W1G"/>
                <a:cs typeface="Neue Haas Unica W1G Medium"/>
              </a:rPr>
              <a:t>Holm</a:t>
            </a:r>
            <a:r>
              <a:rPr lang="nl-NL" dirty="0">
                <a:solidFill>
                  <a:schemeClr val="bg1"/>
                </a:solidFill>
                <a:latin typeface="Neue Haas Unica W1G"/>
                <a:cs typeface="Neue Haas Unica W1G Medium"/>
              </a:rPr>
              <a:t> is een holistische benadering van cyberbeveiliging en is ontworpen om potentiële cybercriminelen voor te blijven door kwetsbaarheden continu te bewaken en informatie over bedreigingen in </a:t>
            </a:r>
            <a:r>
              <a:rPr lang="nl-NL" dirty="0" err="1">
                <a:solidFill>
                  <a:schemeClr val="bg1"/>
                </a:solidFill>
                <a:latin typeface="Neue Haas Unica W1G"/>
                <a:cs typeface="Neue Haas Unica W1G Medium"/>
              </a:rPr>
              <a:t>realtime</a:t>
            </a:r>
            <a:r>
              <a:rPr lang="nl-NL" dirty="0">
                <a:solidFill>
                  <a:schemeClr val="bg1"/>
                </a:solidFill>
                <a:latin typeface="Neue Haas Unica W1G"/>
                <a:cs typeface="Neue Haas Unica W1G Medium"/>
              </a:rPr>
              <a:t> te leveren. Met een 360-graden beveiligingsraamwerk ben je bestand tegen zowel huidige als toekomstige cyberbedreigingen.</a:t>
            </a:r>
          </a:p>
        </p:txBody>
      </p:sp>
      <p:sp>
        <p:nvSpPr>
          <p:cNvPr id="6" name="object 6"/>
          <p:cNvSpPr txBox="1">
            <a:spLocks noGrp="1"/>
          </p:cNvSpPr>
          <p:nvPr>
            <p:ph type="title"/>
          </p:nvPr>
        </p:nvSpPr>
        <p:spPr>
          <a:xfrm>
            <a:off x="693282" y="1427290"/>
            <a:ext cx="5585598" cy="1231106"/>
          </a:xfrm>
          <a:prstGeom prst="rect">
            <a:avLst/>
          </a:prstGeom>
        </p:spPr>
        <p:txBody>
          <a:bodyPr vert="horz" wrap="square" lIns="0" tIns="50800" rIns="0" bIns="0" rtlCol="0">
            <a:spAutoFit/>
          </a:bodyPr>
          <a:lstStyle/>
          <a:p>
            <a:pPr marL="12700" marR="5080">
              <a:lnSpc>
                <a:spcPts val="4600"/>
              </a:lnSpc>
              <a:spcBef>
                <a:spcPts val="400"/>
              </a:spcBef>
            </a:pPr>
            <a:r>
              <a:rPr lang="en-US" sz="4000" dirty="0">
                <a:solidFill>
                  <a:schemeClr val="bg1"/>
                </a:solidFill>
                <a:latin typeface="Neue Haas Unica W1G Medium"/>
                <a:cs typeface="Neue Haas Unica W1G Medium"/>
              </a:rPr>
              <a:t>Vulnerability Management met Holm Security</a:t>
            </a:r>
            <a:endParaRPr lang="nl-NL" sz="4000" dirty="0">
              <a:solidFill>
                <a:schemeClr val="bg1"/>
              </a:solidFill>
              <a:latin typeface="Neue Haas Unica W1G Medium"/>
              <a:cs typeface="Neue Haas Unica W1G Medium"/>
            </a:endParaRPr>
          </a:p>
        </p:txBody>
      </p:sp>
      <p:pic>
        <p:nvPicPr>
          <p:cNvPr id="4" name="Afbeelding 3" descr="Afbeelding met Lettertype, tekst, logo, Graphics&#10;&#10;Automatisch gegenereerde beschrijving">
            <a:extLst>
              <a:ext uri="{FF2B5EF4-FFF2-40B4-BE49-F238E27FC236}">
                <a16:creationId xmlns:a16="http://schemas.microsoft.com/office/drawing/2014/main" id="{306E8CBC-8512-9026-F476-07D4C1D6B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999" y="3486912"/>
            <a:ext cx="6922701" cy="2404820"/>
          </a:xfrm>
          <a:prstGeom prst="rect">
            <a:avLst/>
          </a:prstGeom>
        </p:spPr>
      </p:pic>
    </p:spTree>
    <p:extLst>
      <p:ext uri="{BB962C8B-B14F-4D97-AF65-F5344CB8AC3E}">
        <p14:creationId xmlns:p14="http://schemas.microsoft.com/office/powerpoint/2010/main" val="3519536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50308" y="3653625"/>
            <a:ext cx="8698492" cy="2159566"/>
          </a:xfrm>
          <a:prstGeom prst="rect">
            <a:avLst/>
          </a:prstGeom>
        </p:spPr>
        <p:txBody>
          <a:bodyPr vert="horz" wrap="square" lIns="0" tIns="5080" rIns="0" bIns="0" rtlCol="0">
            <a:spAutoFit/>
          </a:bodyPr>
          <a:lstStyle/>
          <a:p>
            <a:pPr marL="12700" marR="5080">
              <a:spcBef>
                <a:spcPts val="40"/>
              </a:spcBef>
            </a:pPr>
            <a:r>
              <a:rPr lang="nl-NL" sz="3500" dirty="0">
                <a:solidFill>
                  <a:schemeClr val="bg1"/>
                </a:solidFill>
                <a:latin typeface="Neue Haas Unica W1G Medium"/>
                <a:cs typeface="Neue Haas Unica W1G Medium"/>
              </a:rPr>
              <a:t>Is jouw organisatie adequaat en </a:t>
            </a:r>
            <a:r>
              <a:rPr lang="nl-NL" sz="3500" dirty="0" err="1">
                <a:solidFill>
                  <a:schemeClr val="bg1"/>
                </a:solidFill>
                <a:latin typeface="Neue Haas Unica W1G Medium"/>
                <a:cs typeface="Neue Haas Unica W1G Medium"/>
              </a:rPr>
              <a:t>ongoing</a:t>
            </a:r>
            <a:r>
              <a:rPr lang="nl-NL" sz="3500" dirty="0">
                <a:solidFill>
                  <a:schemeClr val="bg1"/>
                </a:solidFill>
                <a:latin typeface="Neue Haas Unica W1G Medium"/>
                <a:cs typeface="Neue Haas Unica W1G Medium"/>
              </a:rPr>
              <a:t> beveiligd tegen de bedreigingen van buitenaf en welke risico's loop je nu met je kritieke bedrijfsapplicaties?</a:t>
            </a:r>
          </a:p>
        </p:txBody>
      </p:sp>
      <p:grpSp>
        <p:nvGrpSpPr>
          <p:cNvPr id="4" name="object 4"/>
          <p:cNvGrpSpPr/>
          <p:nvPr/>
        </p:nvGrpSpPr>
        <p:grpSpPr>
          <a:xfrm>
            <a:off x="7563910" y="845984"/>
            <a:ext cx="2138680" cy="2700020"/>
            <a:chOff x="7563910" y="845984"/>
            <a:chExt cx="2138680" cy="2700020"/>
          </a:xfrm>
        </p:grpSpPr>
        <p:sp>
          <p:nvSpPr>
            <p:cNvPr id="5" name="object 5"/>
            <p:cNvSpPr/>
            <p:nvPr/>
          </p:nvSpPr>
          <p:spPr>
            <a:xfrm>
              <a:off x="7568996" y="845984"/>
              <a:ext cx="2133600" cy="2700020"/>
            </a:xfrm>
            <a:custGeom>
              <a:avLst/>
              <a:gdLst/>
              <a:ahLst/>
              <a:cxnLst/>
              <a:rect l="l" t="t" r="r" b="b"/>
              <a:pathLst>
                <a:path w="2133600" h="2700020">
                  <a:moveTo>
                    <a:pt x="2133003" y="0"/>
                  </a:moveTo>
                  <a:lnTo>
                    <a:pt x="0" y="0"/>
                  </a:lnTo>
                  <a:lnTo>
                    <a:pt x="0" y="2700007"/>
                  </a:lnTo>
                  <a:lnTo>
                    <a:pt x="2133003" y="2700007"/>
                  </a:lnTo>
                  <a:lnTo>
                    <a:pt x="2133003" y="0"/>
                  </a:lnTo>
                  <a:close/>
                </a:path>
              </a:pathLst>
            </a:custGeom>
            <a:solidFill>
              <a:srgbClr val="1B52CE"/>
            </a:solidFill>
          </p:spPr>
          <p:txBody>
            <a:bodyPr wrap="square" lIns="0" tIns="0" rIns="0" bIns="0" rtlCol="0"/>
            <a:lstStyle/>
            <a:p>
              <a:endParaRPr/>
            </a:p>
          </p:txBody>
        </p:sp>
        <p:sp>
          <p:nvSpPr>
            <p:cNvPr id="6" name="object 6"/>
            <p:cNvSpPr/>
            <p:nvPr/>
          </p:nvSpPr>
          <p:spPr>
            <a:xfrm>
              <a:off x="7563904" y="1170024"/>
              <a:ext cx="2120265" cy="2282825"/>
            </a:xfrm>
            <a:custGeom>
              <a:avLst/>
              <a:gdLst/>
              <a:ahLst/>
              <a:cxnLst/>
              <a:rect l="l" t="t" r="r" b="b"/>
              <a:pathLst>
                <a:path w="2120265" h="2282825">
                  <a:moveTo>
                    <a:pt x="495452" y="477901"/>
                  </a:moveTo>
                  <a:lnTo>
                    <a:pt x="470268" y="432193"/>
                  </a:lnTo>
                  <a:lnTo>
                    <a:pt x="394398" y="358279"/>
                  </a:lnTo>
                  <a:lnTo>
                    <a:pt x="318147" y="284772"/>
                  </a:lnTo>
                  <a:lnTo>
                    <a:pt x="279755" y="248297"/>
                  </a:lnTo>
                  <a:lnTo>
                    <a:pt x="246468" y="228117"/>
                  </a:lnTo>
                  <a:lnTo>
                    <a:pt x="232257" y="220484"/>
                  </a:lnTo>
                  <a:lnTo>
                    <a:pt x="219138" y="230644"/>
                  </a:lnTo>
                  <a:lnTo>
                    <a:pt x="206121" y="240258"/>
                  </a:lnTo>
                  <a:lnTo>
                    <a:pt x="194437" y="250266"/>
                  </a:lnTo>
                  <a:lnTo>
                    <a:pt x="185293" y="261607"/>
                  </a:lnTo>
                  <a:lnTo>
                    <a:pt x="178714" y="278968"/>
                  </a:lnTo>
                  <a:lnTo>
                    <a:pt x="179235" y="296329"/>
                  </a:lnTo>
                  <a:lnTo>
                    <a:pt x="353695" y="479259"/>
                  </a:lnTo>
                  <a:lnTo>
                    <a:pt x="392811" y="516674"/>
                  </a:lnTo>
                  <a:lnTo>
                    <a:pt x="439369" y="538911"/>
                  </a:lnTo>
                  <a:lnTo>
                    <a:pt x="461378" y="534606"/>
                  </a:lnTo>
                  <a:lnTo>
                    <a:pt x="480771" y="520395"/>
                  </a:lnTo>
                  <a:lnTo>
                    <a:pt x="493115" y="500189"/>
                  </a:lnTo>
                  <a:lnTo>
                    <a:pt x="495452" y="477901"/>
                  </a:lnTo>
                  <a:close/>
                </a:path>
                <a:path w="2120265" h="2282825">
                  <a:moveTo>
                    <a:pt x="496163" y="1800796"/>
                  </a:moveTo>
                  <a:lnTo>
                    <a:pt x="491947" y="1779663"/>
                  </a:lnTo>
                  <a:lnTo>
                    <a:pt x="479145" y="1760639"/>
                  </a:lnTo>
                  <a:lnTo>
                    <a:pt x="460527" y="1747748"/>
                  </a:lnTo>
                  <a:lnTo>
                    <a:pt x="439343" y="1743329"/>
                  </a:lnTo>
                  <a:lnTo>
                    <a:pt x="417626" y="1747659"/>
                  </a:lnTo>
                  <a:lnTo>
                    <a:pt x="357492" y="1799247"/>
                  </a:lnTo>
                  <a:lnTo>
                    <a:pt x="278003" y="1876171"/>
                  </a:lnTo>
                  <a:lnTo>
                    <a:pt x="238518" y="1914880"/>
                  </a:lnTo>
                  <a:lnTo>
                    <a:pt x="199237" y="1953806"/>
                  </a:lnTo>
                  <a:lnTo>
                    <a:pt x="179298" y="1987194"/>
                  </a:lnTo>
                  <a:lnTo>
                    <a:pt x="171843" y="2001520"/>
                  </a:lnTo>
                  <a:lnTo>
                    <a:pt x="181940" y="2014512"/>
                  </a:lnTo>
                  <a:lnTo>
                    <a:pt x="191541" y="2027440"/>
                  </a:lnTo>
                  <a:lnTo>
                    <a:pt x="201536" y="2039137"/>
                  </a:lnTo>
                  <a:lnTo>
                    <a:pt x="212864" y="2048433"/>
                  </a:lnTo>
                  <a:lnTo>
                    <a:pt x="229438" y="2054987"/>
                  </a:lnTo>
                  <a:lnTo>
                    <a:pt x="246253" y="2054809"/>
                  </a:lnTo>
                  <a:lnTo>
                    <a:pt x="411213" y="1907514"/>
                  </a:lnTo>
                  <a:lnTo>
                    <a:pt x="477570" y="1842122"/>
                  </a:lnTo>
                  <a:lnTo>
                    <a:pt x="491477" y="1822234"/>
                  </a:lnTo>
                  <a:lnTo>
                    <a:pt x="496163" y="1800796"/>
                  </a:lnTo>
                  <a:close/>
                </a:path>
                <a:path w="2120265" h="2282825">
                  <a:moveTo>
                    <a:pt x="1109167" y="294754"/>
                  </a:moveTo>
                  <a:lnTo>
                    <a:pt x="1109078" y="195211"/>
                  </a:lnTo>
                  <a:lnTo>
                    <a:pt x="1109040" y="68376"/>
                  </a:lnTo>
                  <a:lnTo>
                    <a:pt x="1105039" y="40068"/>
                  </a:lnTo>
                  <a:lnTo>
                    <a:pt x="1093800" y="18707"/>
                  </a:lnTo>
                  <a:lnTo>
                    <a:pt x="1076058" y="5080"/>
                  </a:lnTo>
                  <a:lnTo>
                    <a:pt x="1052512" y="0"/>
                  </a:lnTo>
                  <a:lnTo>
                    <a:pt x="1028331" y="4114"/>
                  </a:lnTo>
                  <a:lnTo>
                    <a:pt x="997750" y="37884"/>
                  </a:lnTo>
                  <a:lnTo>
                    <a:pt x="993127" y="118325"/>
                  </a:lnTo>
                  <a:lnTo>
                    <a:pt x="993000" y="223329"/>
                  </a:lnTo>
                  <a:lnTo>
                    <a:pt x="993419" y="328333"/>
                  </a:lnTo>
                  <a:lnTo>
                    <a:pt x="997762" y="354977"/>
                  </a:lnTo>
                  <a:lnTo>
                    <a:pt x="1009637" y="375145"/>
                  </a:lnTo>
                  <a:lnTo>
                    <a:pt x="1027912" y="387870"/>
                  </a:lnTo>
                  <a:lnTo>
                    <a:pt x="1051445" y="392239"/>
                  </a:lnTo>
                  <a:lnTo>
                    <a:pt x="1075004" y="387642"/>
                  </a:lnTo>
                  <a:lnTo>
                    <a:pt x="1093063" y="374777"/>
                  </a:lnTo>
                  <a:lnTo>
                    <a:pt x="1104709" y="354558"/>
                  </a:lnTo>
                  <a:lnTo>
                    <a:pt x="1108976" y="327939"/>
                  </a:lnTo>
                  <a:lnTo>
                    <a:pt x="1109167" y="294754"/>
                  </a:lnTo>
                  <a:close/>
                </a:path>
                <a:path w="2120265" h="2282825">
                  <a:moveTo>
                    <a:pt x="1126185" y="1987245"/>
                  </a:moveTo>
                  <a:lnTo>
                    <a:pt x="1121422" y="1927517"/>
                  </a:lnTo>
                  <a:lnTo>
                    <a:pt x="1091272" y="1894789"/>
                  </a:lnTo>
                  <a:lnTo>
                    <a:pt x="1067638" y="1890445"/>
                  </a:lnTo>
                  <a:lnTo>
                    <a:pt x="1044079" y="1895005"/>
                  </a:lnTo>
                  <a:lnTo>
                    <a:pt x="1025982" y="1907806"/>
                  </a:lnTo>
                  <a:lnTo>
                    <a:pt x="1014336" y="1928025"/>
                  </a:lnTo>
                  <a:lnTo>
                    <a:pt x="1010119" y="1954822"/>
                  </a:lnTo>
                  <a:lnTo>
                    <a:pt x="1009751" y="2059813"/>
                  </a:lnTo>
                  <a:lnTo>
                    <a:pt x="1010107" y="2217280"/>
                  </a:lnTo>
                  <a:lnTo>
                    <a:pt x="1014234" y="2244255"/>
                  </a:lnTo>
                  <a:lnTo>
                    <a:pt x="1025690" y="2264638"/>
                  </a:lnTo>
                  <a:lnTo>
                    <a:pt x="1043559" y="2277630"/>
                  </a:lnTo>
                  <a:lnTo>
                    <a:pt x="1066927" y="2282393"/>
                  </a:lnTo>
                  <a:lnTo>
                    <a:pt x="1091133" y="2278151"/>
                  </a:lnTo>
                  <a:lnTo>
                    <a:pt x="1121549" y="2244344"/>
                  </a:lnTo>
                  <a:lnTo>
                    <a:pt x="1126159" y="2184095"/>
                  </a:lnTo>
                  <a:lnTo>
                    <a:pt x="1126045" y="2086775"/>
                  </a:lnTo>
                  <a:lnTo>
                    <a:pt x="1126185" y="1987245"/>
                  </a:lnTo>
                  <a:close/>
                </a:path>
                <a:path w="2120265" h="2282825">
                  <a:moveTo>
                    <a:pt x="1947545" y="2002345"/>
                  </a:moveTo>
                  <a:lnTo>
                    <a:pt x="1940102" y="1988007"/>
                  </a:lnTo>
                  <a:lnTo>
                    <a:pt x="1933790" y="1975091"/>
                  </a:lnTo>
                  <a:lnTo>
                    <a:pt x="1927491" y="1963839"/>
                  </a:lnTo>
                  <a:lnTo>
                    <a:pt x="1880844" y="1915566"/>
                  </a:lnTo>
                  <a:lnTo>
                    <a:pt x="1841360" y="1876818"/>
                  </a:lnTo>
                  <a:lnTo>
                    <a:pt x="1801685" y="1838248"/>
                  </a:lnTo>
                  <a:lnTo>
                    <a:pt x="1721815" y="1761667"/>
                  </a:lnTo>
                  <a:lnTo>
                    <a:pt x="1679879" y="1743214"/>
                  </a:lnTo>
                  <a:lnTo>
                    <a:pt x="1659013" y="1747456"/>
                  </a:lnTo>
                  <a:lnTo>
                    <a:pt x="1640293" y="1760258"/>
                  </a:lnTo>
                  <a:lnTo>
                    <a:pt x="1627073" y="1779460"/>
                  </a:lnTo>
                  <a:lnTo>
                    <a:pt x="1623047" y="1800821"/>
                  </a:lnTo>
                  <a:lnTo>
                    <a:pt x="1628254" y="1822881"/>
                  </a:lnTo>
                  <a:lnTo>
                    <a:pt x="1654073" y="1855774"/>
                  </a:lnTo>
                  <a:lnTo>
                    <a:pt x="1841157" y="2036978"/>
                  </a:lnTo>
                  <a:lnTo>
                    <a:pt x="1889315" y="2054936"/>
                  </a:lnTo>
                  <a:lnTo>
                    <a:pt x="1905812" y="2048814"/>
                  </a:lnTo>
                  <a:lnTo>
                    <a:pt x="1917357" y="2039734"/>
                  </a:lnTo>
                  <a:lnTo>
                    <a:pt x="1927555" y="2028126"/>
                  </a:lnTo>
                  <a:lnTo>
                    <a:pt x="1937321" y="2015248"/>
                  </a:lnTo>
                  <a:lnTo>
                    <a:pt x="1947545" y="2002345"/>
                  </a:lnTo>
                  <a:close/>
                </a:path>
                <a:path w="2120265" h="2282825">
                  <a:moveTo>
                    <a:pt x="1948065" y="281711"/>
                  </a:moveTo>
                  <a:lnTo>
                    <a:pt x="1937702" y="268478"/>
                  </a:lnTo>
                  <a:lnTo>
                    <a:pt x="1927745" y="255143"/>
                  </a:lnTo>
                  <a:lnTo>
                    <a:pt x="1917268" y="243078"/>
                  </a:lnTo>
                  <a:lnTo>
                    <a:pt x="1905342" y="233616"/>
                  </a:lnTo>
                  <a:lnTo>
                    <a:pt x="1888032" y="227380"/>
                  </a:lnTo>
                  <a:lnTo>
                    <a:pt x="1870735" y="228358"/>
                  </a:lnTo>
                  <a:lnTo>
                    <a:pt x="1644904" y="436892"/>
                  </a:lnTo>
                  <a:lnTo>
                    <a:pt x="1623060" y="479526"/>
                  </a:lnTo>
                  <a:lnTo>
                    <a:pt x="1626171" y="500849"/>
                  </a:lnTo>
                  <a:lnTo>
                    <a:pt x="1638503" y="520560"/>
                  </a:lnTo>
                  <a:lnTo>
                    <a:pt x="1657667" y="534492"/>
                  </a:lnTo>
                  <a:lnTo>
                    <a:pt x="1679841" y="539051"/>
                  </a:lnTo>
                  <a:lnTo>
                    <a:pt x="1702930" y="534009"/>
                  </a:lnTo>
                  <a:lnTo>
                    <a:pt x="1764207" y="481126"/>
                  </a:lnTo>
                  <a:lnTo>
                    <a:pt x="1842554" y="404634"/>
                  </a:lnTo>
                  <a:lnTo>
                    <a:pt x="1920278" y="327520"/>
                  </a:lnTo>
                  <a:lnTo>
                    <a:pt x="1940217" y="295795"/>
                  </a:lnTo>
                  <a:lnTo>
                    <a:pt x="1948065" y="281711"/>
                  </a:lnTo>
                  <a:close/>
                </a:path>
                <a:path w="2120265" h="2282825">
                  <a:moveTo>
                    <a:pt x="2120087" y="1140726"/>
                  </a:moveTo>
                  <a:lnTo>
                    <a:pt x="2098192" y="1095806"/>
                  </a:lnTo>
                  <a:lnTo>
                    <a:pt x="2063140" y="1059878"/>
                  </a:lnTo>
                  <a:lnTo>
                    <a:pt x="2025777" y="1026591"/>
                  </a:lnTo>
                  <a:lnTo>
                    <a:pt x="1984832" y="995121"/>
                  </a:lnTo>
                  <a:lnTo>
                    <a:pt x="1978355" y="990422"/>
                  </a:lnTo>
                  <a:lnTo>
                    <a:pt x="1978355" y="1142034"/>
                  </a:lnTo>
                  <a:lnTo>
                    <a:pt x="1938502" y="1174737"/>
                  </a:lnTo>
                  <a:lnTo>
                    <a:pt x="1897672" y="1205649"/>
                  </a:lnTo>
                  <a:lnTo>
                    <a:pt x="1855901" y="1234922"/>
                  </a:lnTo>
                  <a:lnTo>
                    <a:pt x="1813217" y="1262697"/>
                  </a:lnTo>
                  <a:lnTo>
                    <a:pt x="1769668" y="1289126"/>
                  </a:lnTo>
                  <a:lnTo>
                    <a:pt x="1725269" y="1314335"/>
                  </a:lnTo>
                  <a:lnTo>
                    <a:pt x="1680057" y="1338491"/>
                  </a:lnTo>
                  <a:lnTo>
                    <a:pt x="1634058" y="1361732"/>
                  </a:lnTo>
                  <a:lnTo>
                    <a:pt x="1587322" y="1384198"/>
                  </a:lnTo>
                  <a:lnTo>
                    <a:pt x="1539862" y="1406055"/>
                  </a:lnTo>
                  <a:lnTo>
                    <a:pt x="1491716" y="1427416"/>
                  </a:lnTo>
                  <a:lnTo>
                    <a:pt x="1516951" y="1382801"/>
                  </a:lnTo>
                  <a:lnTo>
                    <a:pt x="1537995" y="1338376"/>
                  </a:lnTo>
                  <a:lnTo>
                    <a:pt x="1554861" y="1294130"/>
                  </a:lnTo>
                  <a:lnTo>
                    <a:pt x="1567561" y="1250035"/>
                  </a:lnTo>
                  <a:lnTo>
                    <a:pt x="1576108" y="1206093"/>
                  </a:lnTo>
                  <a:lnTo>
                    <a:pt x="1580489" y="1162265"/>
                  </a:lnTo>
                  <a:lnTo>
                    <a:pt x="1580616" y="1140307"/>
                  </a:lnTo>
                  <a:lnTo>
                    <a:pt x="1580616" y="1117269"/>
                  </a:lnTo>
                  <a:lnTo>
                    <a:pt x="1576819" y="1074864"/>
                  </a:lnTo>
                  <a:lnTo>
                    <a:pt x="1568818" y="1031468"/>
                  </a:lnTo>
                  <a:lnTo>
                    <a:pt x="1556689" y="988021"/>
                  </a:lnTo>
                  <a:lnTo>
                    <a:pt x="1540433" y="944651"/>
                  </a:lnTo>
                  <a:lnTo>
                    <a:pt x="1520088" y="901319"/>
                  </a:lnTo>
                  <a:lnTo>
                    <a:pt x="1495640" y="858012"/>
                  </a:lnTo>
                  <a:lnTo>
                    <a:pt x="1523682" y="865098"/>
                  </a:lnTo>
                  <a:lnTo>
                    <a:pt x="1561668" y="879894"/>
                  </a:lnTo>
                  <a:lnTo>
                    <a:pt x="1607324" y="901065"/>
                  </a:lnTo>
                  <a:lnTo>
                    <a:pt x="1658416" y="927303"/>
                  </a:lnTo>
                  <a:lnTo>
                    <a:pt x="1712683" y="957287"/>
                  </a:lnTo>
                  <a:lnTo>
                    <a:pt x="1767852" y="989711"/>
                  </a:lnTo>
                  <a:lnTo>
                    <a:pt x="1821688" y="1023226"/>
                  </a:lnTo>
                  <a:lnTo>
                    <a:pt x="1871903" y="1056551"/>
                  </a:lnTo>
                  <a:lnTo>
                    <a:pt x="1916264" y="1088326"/>
                  </a:lnTo>
                  <a:lnTo>
                    <a:pt x="1952498" y="1117269"/>
                  </a:lnTo>
                  <a:lnTo>
                    <a:pt x="1978355" y="1142034"/>
                  </a:lnTo>
                  <a:lnTo>
                    <a:pt x="1978355" y="990422"/>
                  </a:lnTo>
                  <a:lnTo>
                    <a:pt x="1943125" y="964857"/>
                  </a:lnTo>
                  <a:lnTo>
                    <a:pt x="1900961" y="935990"/>
                  </a:lnTo>
                  <a:lnTo>
                    <a:pt x="1858060" y="908291"/>
                  </a:lnTo>
                  <a:lnTo>
                    <a:pt x="1814525" y="881799"/>
                  </a:lnTo>
                  <a:lnTo>
                    <a:pt x="1773047" y="858012"/>
                  </a:lnTo>
                  <a:lnTo>
                    <a:pt x="1725650" y="832345"/>
                  </a:lnTo>
                  <a:lnTo>
                    <a:pt x="1680324" y="809345"/>
                  </a:lnTo>
                  <a:lnTo>
                    <a:pt x="1634426" y="787450"/>
                  </a:lnTo>
                  <a:lnTo>
                    <a:pt x="1587969" y="766648"/>
                  </a:lnTo>
                  <a:lnTo>
                    <a:pt x="1540852" y="746874"/>
                  </a:lnTo>
                  <a:lnTo>
                    <a:pt x="1493418" y="728218"/>
                  </a:lnTo>
                  <a:lnTo>
                    <a:pt x="1465961" y="718121"/>
                  </a:lnTo>
                  <a:lnTo>
                    <a:pt x="1465961" y="1138288"/>
                  </a:lnTo>
                  <a:lnTo>
                    <a:pt x="1463624" y="1184059"/>
                  </a:lnTo>
                  <a:lnTo>
                    <a:pt x="1455889" y="1228382"/>
                  </a:lnTo>
                  <a:lnTo>
                    <a:pt x="1443088" y="1270939"/>
                  </a:lnTo>
                  <a:lnTo>
                    <a:pt x="1425536" y="1311427"/>
                  </a:lnTo>
                  <a:lnTo>
                    <a:pt x="1403553" y="1349540"/>
                  </a:lnTo>
                  <a:lnTo>
                    <a:pt x="1377454" y="1384960"/>
                  </a:lnTo>
                  <a:lnTo>
                    <a:pt x="1347558" y="1417370"/>
                  </a:lnTo>
                  <a:lnTo>
                    <a:pt x="1314208" y="1446479"/>
                  </a:lnTo>
                  <a:lnTo>
                    <a:pt x="1277696" y="1471942"/>
                  </a:lnTo>
                  <a:lnTo>
                    <a:pt x="1238351" y="1493481"/>
                  </a:lnTo>
                  <a:lnTo>
                    <a:pt x="1196505" y="1510779"/>
                  </a:lnTo>
                  <a:lnTo>
                    <a:pt x="1152461" y="1523504"/>
                  </a:lnTo>
                  <a:lnTo>
                    <a:pt x="1106538" y="1531366"/>
                  </a:lnTo>
                  <a:lnTo>
                    <a:pt x="1059078" y="1534033"/>
                  </a:lnTo>
                  <a:lnTo>
                    <a:pt x="1011809" y="1531366"/>
                  </a:lnTo>
                  <a:lnTo>
                    <a:pt x="966266" y="1523606"/>
                  </a:lnTo>
                  <a:lnTo>
                    <a:pt x="922566" y="1511058"/>
                  </a:lnTo>
                  <a:lnTo>
                    <a:pt x="881075" y="1493989"/>
                  </a:lnTo>
                  <a:lnTo>
                    <a:pt x="842073" y="1472717"/>
                  </a:lnTo>
                  <a:lnTo>
                    <a:pt x="805929" y="1447533"/>
                  </a:lnTo>
                  <a:lnTo>
                    <a:pt x="777087" y="1422400"/>
                  </a:lnTo>
                  <a:lnTo>
                    <a:pt x="743229" y="1386586"/>
                  </a:lnTo>
                  <a:lnTo>
                    <a:pt x="717308" y="1351407"/>
                  </a:lnTo>
                  <a:lnTo>
                    <a:pt x="695413" y="1313497"/>
                  </a:lnTo>
                  <a:lnTo>
                    <a:pt x="677837" y="1273136"/>
                  </a:lnTo>
                  <a:lnTo>
                    <a:pt x="664895" y="1230617"/>
                  </a:lnTo>
                  <a:lnTo>
                    <a:pt x="656869" y="1186243"/>
                  </a:lnTo>
                  <a:lnTo>
                    <a:pt x="654189" y="1142034"/>
                  </a:lnTo>
                  <a:lnTo>
                    <a:pt x="654202" y="1138288"/>
                  </a:lnTo>
                  <a:lnTo>
                    <a:pt x="656755" y="1094028"/>
                  </a:lnTo>
                  <a:lnTo>
                    <a:pt x="664692" y="1049324"/>
                  </a:lnTo>
                  <a:lnTo>
                    <a:pt x="677595" y="1006487"/>
                  </a:lnTo>
                  <a:lnTo>
                    <a:pt x="695159" y="965835"/>
                  </a:lnTo>
                  <a:lnTo>
                    <a:pt x="717080" y="927633"/>
                  </a:lnTo>
                  <a:lnTo>
                    <a:pt x="743038" y="892213"/>
                  </a:lnTo>
                  <a:lnTo>
                    <a:pt x="772756" y="859840"/>
                  </a:lnTo>
                  <a:lnTo>
                    <a:pt x="805967" y="830795"/>
                  </a:lnTo>
                  <a:lnTo>
                    <a:pt x="842187" y="805510"/>
                  </a:lnTo>
                  <a:lnTo>
                    <a:pt x="881303" y="784123"/>
                  </a:lnTo>
                  <a:lnTo>
                    <a:pt x="922947" y="767003"/>
                  </a:lnTo>
                  <a:lnTo>
                    <a:pt x="966800" y="754430"/>
                  </a:lnTo>
                  <a:lnTo>
                    <a:pt x="1012571" y="746709"/>
                  </a:lnTo>
                  <a:lnTo>
                    <a:pt x="1059954" y="744131"/>
                  </a:lnTo>
                  <a:lnTo>
                    <a:pt x="1107046" y="746874"/>
                  </a:lnTo>
                  <a:lnTo>
                    <a:pt x="1152550" y="754684"/>
                  </a:lnTo>
                  <a:lnTo>
                    <a:pt x="1196162" y="767270"/>
                  </a:lnTo>
                  <a:lnTo>
                    <a:pt x="1237589" y="784339"/>
                  </a:lnTo>
                  <a:lnTo>
                    <a:pt x="1276527" y="805611"/>
                  </a:lnTo>
                  <a:lnTo>
                    <a:pt x="1312735" y="830846"/>
                  </a:lnTo>
                  <a:lnTo>
                    <a:pt x="1345768" y="859612"/>
                  </a:lnTo>
                  <a:lnTo>
                    <a:pt x="1375460" y="891743"/>
                  </a:lnTo>
                  <a:lnTo>
                    <a:pt x="1401483" y="926922"/>
                  </a:lnTo>
                  <a:lnTo>
                    <a:pt x="1423555" y="964920"/>
                  </a:lnTo>
                  <a:lnTo>
                    <a:pt x="1441297" y="1005243"/>
                  </a:lnTo>
                  <a:lnTo>
                    <a:pt x="1454492" y="1047813"/>
                  </a:lnTo>
                  <a:lnTo>
                    <a:pt x="1462811" y="1092250"/>
                  </a:lnTo>
                  <a:lnTo>
                    <a:pt x="1465961" y="1138288"/>
                  </a:lnTo>
                  <a:lnTo>
                    <a:pt x="1465961" y="718121"/>
                  </a:lnTo>
                  <a:lnTo>
                    <a:pt x="1396784" y="693839"/>
                  </a:lnTo>
                  <a:lnTo>
                    <a:pt x="1347711" y="678116"/>
                  </a:lnTo>
                  <a:lnTo>
                    <a:pt x="1300619" y="664552"/>
                  </a:lnTo>
                  <a:lnTo>
                    <a:pt x="1253439" y="653034"/>
                  </a:lnTo>
                  <a:lnTo>
                    <a:pt x="1206144" y="643699"/>
                  </a:lnTo>
                  <a:lnTo>
                    <a:pt x="1158722" y="636714"/>
                  </a:lnTo>
                  <a:lnTo>
                    <a:pt x="1111173" y="632206"/>
                  </a:lnTo>
                  <a:lnTo>
                    <a:pt x="1063459" y="630339"/>
                  </a:lnTo>
                  <a:lnTo>
                    <a:pt x="1015593" y="631240"/>
                  </a:lnTo>
                  <a:lnTo>
                    <a:pt x="967536" y="635063"/>
                  </a:lnTo>
                  <a:lnTo>
                    <a:pt x="919289" y="641946"/>
                  </a:lnTo>
                  <a:lnTo>
                    <a:pt x="870839" y="652030"/>
                  </a:lnTo>
                  <a:lnTo>
                    <a:pt x="820623" y="664857"/>
                  </a:lnTo>
                  <a:lnTo>
                    <a:pt x="770966" y="678878"/>
                  </a:lnTo>
                  <a:lnTo>
                    <a:pt x="721880" y="694080"/>
                  </a:lnTo>
                  <a:lnTo>
                    <a:pt x="673341" y="710476"/>
                  </a:lnTo>
                  <a:lnTo>
                    <a:pt x="626719" y="727544"/>
                  </a:lnTo>
                  <a:lnTo>
                    <a:pt x="626719" y="1422400"/>
                  </a:lnTo>
                  <a:lnTo>
                    <a:pt x="594995" y="1412913"/>
                  </a:lnTo>
                  <a:lnTo>
                    <a:pt x="555536" y="1397114"/>
                  </a:lnTo>
                  <a:lnTo>
                    <a:pt x="510095" y="1376019"/>
                  </a:lnTo>
                  <a:lnTo>
                    <a:pt x="460387" y="1350657"/>
                  </a:lnTo>
                  <a:lnTo>
                    <a:pt x="408152" y="1322044"/>
                  </a:lnTo>
                  <a:lnTo>
                    <a:pt x="355130" y="1291170"/>
                  </a:lnTo>
                  <a:lnTo>
                    <a:pt x="303047" y="1259065"/>
                  </a:lnTo>
                  <a:lnTo>
                    <a:pt x="253631" y="1226743"/>
                  </a:lnTo>
                  <a:lnTo>
                    <a:pt x="208635" y="1195222"/>
                  </a:lnTo>
                  <a:lnTo>
                    <a:pt x="169773" y="1165504"/>
                  </a:lnTo>
                  <a:lnTo>
                    <a:pt x="138798" y="1138605"/>
                  </a:lnTo>
                  <a:lnTo>
                    <a:pt x="178612" y="1105865"/>
                  </a:lnTo>
                  <a:lnTo>
                    <a:pt x="219417" y="1074864"/>
                  </a:lnTo>
                  <a:lnTo>
                    <a:pt x="261137" y="1045476"/>
                  </a:lnTo>
                  <a:lnTo>
                    <a:pt x="303733" y="1017625"/>
                  </a:lnTo>
                  <a:lnTo>
                    <a:pt x="347167" y="991184"/>
                  </a:lnTo>
                  <a:lnTo>
                    <a:pt x="391375" y="966050"/>
                  </a:lnTo>
                  <a:lnTo>
                    <a:pt x="436308" y="942136"/>
                  </a:lnTo>
                  <a:lnTo>
                    <a:pt x="481939" y="919314"/>
                  </a:lnTo>
                  <a:lnTo>
                    <a:pt x="528193" y="897509"/>
                  </a:lnTo>
                  <a:lnTo>
                    <a:pt x="575030" y="876592"/>
                  </a:lnTo>
                  <a:lnTo>
                    <a:pt x="622414" y="856462"/>
                  </a:lnTo>
                  <a:lnTo>
                    <a:pt x="596925" y="900747"/>
                  </a:lnTo>
                  <a:lnTo>
                    <a:pt x="575945" y="946251"/>
                  </a:lnTo>
                  <a:lnTo>
                    <a:pt x="559549" y="992987"/>
                  </a:lnTo>
                  <a:lnTo>
                    <a:pt x="547789" y="1040955"/>
                  </a:lnTo>
                  <a:lnTo>
                    <a:pt x="540740" y="1090117"/>
                  </a:lnTo>
                  <a:lnTo>
                    <a:pt x="538581" y="1138288"/>
                  </a:lnTo>
                  <a:lnTo>
                    <a:pt x="540981" y="1190472"/>
                  </a:lnTo>
                  <a:lnTo>
                    <a:pt x="548246" y="1239266"/>
                  </a:lnTo>
                  <a:lnTo>
                    <a:pt x="560362" y="1286865"/>
                  </a:lnTo>
                  <a:lnTo>
                    <a:pt x="577418" y="1333258"/>
                  </a:lnTo>
                  <a:lnTo>
                    <a:pt x="599516" y="1378445"/>
                  </a:lnTo>
                  <a:lnTo>
                    <a:pt x="626719" y="1422400"/>
                  </a:lnTo>
                  <a:lnTo>
                    <a:pt x="626719" y="727544"/>
                  </a:lnTo>
                  <a:lnTo>
                    <a:pt x="625348" y="728040"/>
                  </a:lnTo>
                  <a:lnTo>
                    <a:pt x="577557" y="746912"/>
                  </a:lnTo>
                  <a:lnTo>
                    <a:pt x="530987" y="766648"/>
                  </a:lnTo>
                  <a:lnTo>
                    <a:pt x="484606" y="787679"/>
                  </a:lnTo>
                  <a:lnTo>
                    <a:pt x="438772" y="809828"/>
                  </a:lnTo>
                  <a:lnTo>
                    <a:pt x="393446" y="833107"/>
                  </a:lnTo>
                  <a:lnTo>
                    <a:pt x="348653" y="857491"/>
                  </a:lnTo>
                  <a:lnTo>
                    <a:pt x="304380" y="882992"/>
                  </a:lnTo>
                  <a:lnTo>
                    <a:pt x="260616" y="909574"/>
                  </a:lnTo>
                  <a:lnTo>
                    <a:pt x="217360" y="937234"/>
                  </a:lnTo>
                  <a:lnTo>
                    <a:pt x="174498" y="966050"/>
                  </a:lnTo>
                  <a:lnTo>
                    <a:pt x="132359" y="995768"/>
                  </a:lnTo>
                  <a:lnTo>
                    <a:pt x="76581" y="1041425"/>
                  </a:lnTo>
                  <a:lnTo>
                    <a:pt x="24231" y="1091336"/>
                  </a:lnTo>
                  <a:lnTo>
                    <a:pt x="0" y="1138910"/>
                  </a:lnTo>
                  <a:lnTo>
                    <a:pt x="5930" y="1162672"/>
                  </a:lnTo>
                  <a:lnTo>
                    <a:pt x="42265" y="1205509"/>
                  </a:lnTo>
                  <a:lnTo>
                    <a:pt x="80962" y="1241894"/>
                  </a:lnTo>
                  <a:lnTo>
                    <a:pt x="141287" y="1288859"/>
                  </a:lnTo>
                  <a:lnTo>
                    <a:pt x="181813" y="1317815"/>
                  </a:lnTo>
                  <a:lnTo>
                    <a:pt x="222935" y="1345641"/>
                  </a:lnTo>
                  <a:lnTo>
                    <a:pt x="264642" y="1372323"/>
                  </a:lnTo>
                  <a:lnTo>
                    <a:pt x="306933" y="1397901"/>
                  </a:lnTo>
                  <a:lnTo>
                    <a:pt x="349821" y="1422400"/>
                  </a:lnTo>
                  <a:lnTo>
                    <a:pt x="393192" y="1445806"/>
                  </a:lnTo>
                  <a:lnTo>
                    <a:pt x="437134" y="1468196"/>
                  </a:lnTo>
                  <a:lnTo>
                    <a:pt x="481596" y="1489544"/>
                  </a:lnTo>
                  <a:lnTo>
                    <a:pt x="526580" y="1509903"/>
                  </a:lnTo>
                  <a:lnTo>
                    <a:pt x="572046" y="1529283"/>
                  </a:lnTo>
                  <a:lnTo>
                    <a:pt x="618007" y="1547698"/>
                  </a:lnTo>
                  <a:lnTo>
                    <a:pt x="664438" y="1565186"/>
                  </a:lnTo>
                  <a:lnTo>
                    <a:pt x="711339" y="1581759"/>
                  </a:lnTo>
                  <a:lnTo>
                    <a:pt x="758672" y="1597431"/>
                  </a:lnTo>
                  <a:lnTo>
                    <a:pt x="800760" y="1610118"/>
                  </a:lnTo>
                  <a:lnTo>
                    <a:pt x="843915" y="1621282"/>
                  </a:lnTo>
                  <a:lnTo>
                    <a:pt x="888860" y="1630807"/>
                  </a:lnTo>
                  <a:lnTo>
                    <a:pt x="936294" y="1638554"/>
                  </a:lnTo>
                  <a:lnTo>
                    <a:pt x="986967" y="1644396"/>
                  </a:lnTo>
                  <a:lnTo>
                    <a:pt x="1041577" y="1648193"/>
                  </a:lnTo>
                  <a:lnTo>
                    <a:pt x="1100848" y="1649818"/>
                  </a:lnTo>
                  <a:lnTo>
                    <a:pt x="1188034" y="1635925"/>
                  </a:lnTo>
                  <a:lnTo>
                    <a:pt x="1244409" y="1625714"/>
                  </a:lnTo>
                  <a:lnTo>
                    <a:pt x="1303858" y="1612252"/>
                  </a:lnTo>
                  <a:lnTo>
                    <a:pt x="1352105" y="1599107"/>
                  </a:lnTo>
                  <a:lnTo>
                    <a:pt x="1399832" y="1584693"/>
                  </a:lnTo>
                  <a:lnTo>
                    <a:pt x="1447012" y="1569034"/>
                  </a:lnTo>
                  <a:lnTo>
                    <a:pt x="1493685" y="1552130"/>
                  </a:lnTo>
                  <a:lnTo>
                    <a:pt x="1539798" y="1534033"/>
                  </a:lnTo>
                  <a:lnTo>
                    <a:pt x="1585429" y="1514741"/>
                  </a:lnTo>
                  <a:lnTo>
                    <a:pt x="1630527" y="1494294"/>
                  </a:lnTo>
                  <a:lnTo>
                    <a:pt x="1675104" y="1472717"/>
                  </a:lnTo>
                  <a:lnTo>
                    <a:pt x="1719160" y="1450009"/>
                  </a:lnTo>
                  <a:lnTo>
                    <a:pt x="1760486" y="1427416"/>
                  </a:lnTo>
                  <a:lnTo>
                    <a:pt x="1762696" y="1426210"/>
                  </a:lnTo>
                  <a:lnTo>
                    <a:pt x="1805724" y="1401343"/>
                  </a:lnTo>
                  <a:lnTo>
                    <a:pt x="1848243" y="1375422"/>
                  </a:lnTo>
                  <a:lnTo>
                    <a:pt x="1890255" y="1348473"/>
                  </a:lnTo>
                  <a:lnTo>
                    <a:pt x="1933524" y="1318285"/>
                  </a:lnTo>
                  <a:lnTo>
                    <a:pt x="1975485" y="1286052"/>
                  </a:lnTo>
                  <a:lnTo>
                    <a:pt x="2016480" y="1252410"/>
                  </a:lnTo>
                  <a:lnTo>
                    <a:pt x="2097074" y="1183411"/>
                  </a:lnTo>
                  <a:lnTo>
                    <a:pt x="2114512" y="1162570"/>
                  </a:lnTo>
                  <a:lnTo>
                    <a:pt x="2120087" y="1140726"/>
                  </a:lnTo>
                  <a:close/>
                </a:path>
              </a:pathLst>
            </a:custGeom>
            <a:solidFill>
              <a:srgbClr val="FFFFFF"/>
            </a:solidFill>
          </p:spPr>
          <p:txBody>
            <a:bodyPr wrap="square" lIns="0" tIns="0" rIns="0" bIns="0" rtlCol="0"/>
            <a:lstStyle/>
            <a:p>
              <a:endParaRPr/>
            </a:p>
          </p:txBody>
        </p:sp>
        <p:sp>
          <p:nvSpPr>
            <p:cNvPr id="7" name="object 7"/>
            <p:cNvSpPr/>
            <p:nvPr/>
          </p:nvSpPr>
          <p:spPr>
            <a:xfrm>
              <a:off x="8419468" y="2108758"/>
              <a:ext cx="407670" cy="400685"/>
            </a:xfrm>
            <a:custGeom>
              <a:avLst/>
              <a:gdLst/>
              <a:ahLst/>
              <a:cxnLst/>
              <a:rect l="l" t="t" r="r" b="b"/>
              <a:pathLst>
                <a:path w="407670" h="400685">
                  <a:moveTo>
                    <a:pt x="204266" y="0"/>
                  </a:moveTo>
                  <a:lnTo>
                    <a:pt x="157564" y="5403"/>
                  </a:lnTo>
                  <a:lnTo>
                    <a:pt x="114601" y="20645"/>
                  </a:lnTo>
                  <a:lnTo>
                    <a:pt x="76640" y="44487"/>
                  </a:lnTo>
                  <a:lnTo>
                    <a:pt x="44938" y="75688"/>
                  </a:lnTo>
                  <a:lnTo>
                    <a:pt x="20758" y="113009"/>
                  </a:lnTo>
                  <a:lnTo>
                    <a:pt x="5358" y="155211"/>
                  </a:lnTo>
                  <a:lnTo>
                    <a:pt x="0" y="201053"/>
                  </a:lnTo>
                  <a:lnTo>
                    <a:pt x="5436" y="246485"/>
                  </a:lnTo>
                  <a:lnTo>
                    <a:pt x="20765" y="288323"/>
                  </a:lnTo>
                  <a:lnTo>
                    <a:pt x="44740" y="325339"/>
                  </a:lnTo>
                  <a:lnTo>
                    <a:pt x="76118" y="356304"/>
                  </a:lnTo>
                  <a:lnTo>
                    <a:pt x="113654" y="379990"/>
                  </a:lnTo>
                  <a:lnTo>
                    <a:pt x="156103" y="395167"/>
                  </a:lnTo>
                  <a:lnTo>
                    <a:pt x="202222" y="400608"/>
                  </a:lnTo>
                  <a:lnTo>
                    <a:pt x="249366" y="395523"/>
                  </a:lnTo>
                  <a:lnTo>
                    <a:pt x="292581" y="380708"/>
                  </a:lnTo>
                  <a:lnTo>
                    <a:pt x="330659" y="357331"/>
                  </a:lnTo>
                  <a:lnTo>
                    <a:pt x="362395" y="326562"/>
                  </a:lnTo>
                  <a:lnTo>
                    <a:pt x="386583" y="289570"/>
                  </a:lnTo>
                  <a:lnTo>
                    <a:pt x="402017" y="247522"/>
                  </a:lnTo>
                  <a:lnTo>
                    <a:pt x="407492" y="201587"/>
                  </a:lnTo>
                  <a:lnTo>
                    <a:pt x="402175" y="155469"/>
                  </a:lnTo>
                  <a:lnTo>
                    <a:pt x="386873" y="113060"/>
                  </a:lnTo>
                  <a:lnTo>
                    <a:pt x="362833" y="75600"/>
                  </a:lnTo>
                  <a:lnTo>
                    <a:pt x="331305" y="44325"/>
                  </a:lnTo>
                  <a:lnTo>
                    <a:pt x="293535" y="20474"/>
                  </a:lnTo>
                  <a:lnTo>
                    <a:pt x="250773" y="5287"/>
                  </a:lnTo>
                  <a:lnTo>
                    <a:pt x="204266" y="0"/>
                  </a:lnTo>
                  <a:close/>
                </a:path>
              </a:pathLst>
            </a:custGeom>
            <a:solidFill>
              <a:srgbClr val="73ED7D"/>
            </a:solidFill>
          </p:spPr>
          <p:txBody>
            <a:bodyPr wrap="square" lIns="0" tIns="0" rIns="0" bIns="0" rtlCol="0"/>
            <a:lstStyle/>
            <a:p>
              <a:endParaRPr/>
            </a:p>
          </p:txBody>
        </p:sp>
      </p:grpSp>
      <p:grpSp>
        <p:nvGrpSpPr>
          <p:cNvPr id="8" name="object 8"/>
          <p:cNvGrpSpPr/>
          <p:nvPr/>
        </p:nvGrpSpPr>
        <p:grpSpPr>
          <a:xfrm>
            <a:off x="10835995" y="2870999"/>
            <a:ext cx="2376170" cy="3024505"/>
            <a:chOff x="10835995" y="2870999"/>
            <a:chExt cx="2376170" cy="3024505"/>
          </a:xfrm>
        </p:grpSpPr>
        <p:sp>
          <p:nvSpPr>
            <p:cNvPr id="9" name="object 9"/>
            <p:cNvSpPr/>
            <p:nvPr/>
          </p:nvSpPr>
          <p:spPr>
            <a:xfrm>
              <a:off x="10835995" y="2870999"/>
              <a:ext cx="2376170" cy="3024505"/>
            </a:xfrm>
            <a:custGeom>
              <a:avLst/>
              <a:gdLst/>
              <a:ahLst/>
              <a:cxnLst/>
              <a:rect l="l" t="t" r="r" b="b"/>
              <a:pathLst>
                <a:path w="2376169" h="3024504">
                  <a:moveTo>
                    <a:pt x="2376004" y="0"/>
                  </a:moveTo>
                  <a:lnTo>
                    <a:pt x="0" y="0"/>
                  </a:lnTo>
                  <a:lnTo>
                    <a:pt x="0" y="3023997"/>
                  </a:lnTo>
                  <a:lnTo>
                    <a:pt x="2376004" y="3023997"/>
                  </a:lnTo>
                  <a:lnTo>
                    <a:pt x="2376004" y="0"/>
                  </a:lnTo>
                  <a:close/>
                </a:path>
              </a:pathLst>
            </a:custGeom>
            <a:solidFill>
              <a:srgbClr val="1B52CE"/>
            </a:solidFill>
          </p:spPr>
          <p:txBody>
            <a:bodyPr wrap="square" lIns="0" tIns="0" rIns="0" bIns="0" rtlCol="0"/>
            <a:lstStyle/>
            <a:p>
              <a:endParaRPr/>
            </a:p>
          </p:txBody>
        </p:sp>
        <p:pic>
          <p:nvPicPr>
            <p:cNvPr id="10" name="object 10"/>
            <p:cNvPicPr/>
            <p:nvPr/>
          </p:nvPicPr>
          <p:blipFill>
            <a:blip r:embed="rId2" cstate="print"/>
            <a:stretch>
              <a:fillRect/>
            </a:stretch>
          </p:blipFill>
          <p:spPr>
            <a:xfrm>
              <a:off x="11052044" y="3437996"/>
              <a:ext cx="2124825" cy="2124088"/>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ystem and network scanning">
            <a:extLst>
              <a:ext uri="{FF2B5EF4-FFF2-40B4-BE49-F238E27FC236}">
                <a16:creationId xmlns:a16="http://schemas.microsoft.com/office/drawing/2014/main" id="{3C050C0E-4F29-422A-6B05-47AC86708D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207" r="21291"/>
          <a:stretch/>
        </p:blipFill>
        <p:spPr bwMode="auto">
          <a:xfrm>
            <a:off x="8191627" y="0"/>
            <a:ext cx="6934073" cy="8534400"/>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4"/>
          <p:cNvSpPr txBox="1"/>
          <p:nvPr/>
        </p:nvSpPr>
        <p:spPr>
          <a:xfrm>
            <a:off x="1146704" y="3078288"/>
            <a:ext cx="6070960" cy="5604226"/>
          </a:xfrm>
          <a:prstGeom prst="rect">
            <a:avLst/>
          </a:prstGeom>
        </p:spPr>
        <p:txBody>
          <a:bodyPr vert="horz" wrap="square" lIns="0" tIns="66040" rIns="0" bIns="0" rtlCol="0">
            <a:spAutoFit/>
          </a:bodyPr>
          <a:lstStyle/>
          <a:p>
            <a:pPr marL="12700" marR="307340">
              <a:lnSpc>
                <a:spcPct val="122600"/>
              </a:lnSpc>
              <a:spcBef>
                <a:spcPts val="1000"/>
              </a:spcBef>
            </a:pPr>
            <a:r>
              <a:rPr lang="nl-NL" b="0" i="0" dirty="0">
                <a:solidFill>
                  <a:srgbClr val="3B3B3A"/>
                </a:solidFill>
                <a:effectLst/>
                <a:latin typeface="Neue Haas Unica W1G"/>
              </a:rPr>
              <a:t>Het platform van </a:t>
            </a:r>
            <a:r>
              <a:rPr lang="nl-NL" b="0" i="0" dirty="0" err="1">
                <a:solidFill>
                  <a:srgbClr val="3B3B3A"/>
                </a:solidFill>
                <a:effectLst/>
                <a:latin typeface="Neue Haas Unica W1G"/>
              </a:rPr>
              <a:t>Holm</a:t>
            </a:r>
            <a:r>
              <a:rPr lang="nl-NL" b="0" i="0" dirty="0">
                <a:solidFill>
                  <a:srgbClr val="3B3B3A"/>
                </a:solidFill>
                <a:effectLst/>
                <a:latin typeface="Neue Haas Unica W1G"/>
              </a:rPr>
              <a:t> is in staat om rekening te houden met de belangrijkste bedrijfsapplicaties en processen, om op basis van deze gegevens een realistisch beeld te genereren van de risico’s die specifiek gelden voor je eigen organisatie. Met deze aanpak ben je in staat om de juiste acties uit te voeren op de meest urgente risico’s van de bedrijfsvoering. Vulnerability Management is onder te verdelen in deze 3  onderdelen:</a:t>
            </a:r>
          </a:p>
          <a:p>
            <a:pPr marL="12700" marR="307340">
              <a:lnSpc>
                <a:spcPct val="122600"/>
              </a:lnSpc>
              <a:spcBef>
                <a:spcPts val="1000"/>
              </a:spcBef>
            </a:pPr>
            <a:endParaRPr lang="nl-NL" b="0" i="0" dirty="0">
              <a:solidFill>
                <a:srgbClr val="3B3B3A"/>
              </a:solidFill>
              <a:effectLst/>
              <a:latin typeface="Neue Haas Unica W1G"/>
            </a:endParaRPr>
          </a:p>
          <a:p>
            <a:pPr marL="298450" marR="307340" indent="-285750">
              <a:lnSpc>
                <a:spcPts val="2160"/>
              </a:lnSpc>
              <a:spcBef>
                <a:spcPts val="200"/>
              </a:spcBef>
              <a:buFont typeface="Arial" panose="020B0604020202020204" pitchFamily="34" charset="0"/>
              <a:buChar char="•"/>
            </a:pPr>
            <a:r>
              <a:rPr lang="nl-NL" b="0" i="0" dirty="0">
                <a:solidFill>
                  <a:srgbClr val="3B3B3A"/>
                </a:solidFill>
                <a:effectLst/>
                <a:latin typeface="Neue Haas Unica W1G"/>
              </a:rPr>
              <a:t>System &amp; Network Scanning</a:t>
            </a:r>
          </a:p>
          <a:p>
            <a:pPr marL="298450" marR="307340" indent="-285750">
              <a:lnSpc>
                <a:spcPts val="2160"/>
              </a:lnSpc>
              <a:spcBef>
                <a:spcPts val="200"/>
              </a:spcBef>
              <a:buFont typeface="Arial" panose="020B0604020202020204" pitchFamily="34" charset="0"/>
              <a:buChar char="•"/>
            </a:pPr>
            <a:r>
              <a:rPr lang="nl-NL" b="0" i="0" dirty="0">
                <a:solidFill>
                  <a:srgbClr val="3B3B3A"/>
                </a:solidFill>
                <a:effectLst/>
                <a:latin typeface="Neue Haas Unica W1G"/>
              </a:rPr>
              <a:t>Cloud scanning</a:t>
            </a:r>
          </a:p>
          <a:p>
            <a:pPr marL="298450" marR="307340" indent="-285750">
              <a:lnSpc>
                <a:spcPts val="2160"/>
              </a:lnSpc>
              <a:spcBef>
                <a:spcPts val="200"/>
              </a:spcBef>
              <a:buFont typeface="Arial" panose="020B0604020202020204" pitchFamily="34" charset="0"/>
              <a:buChar char="•"/>
            </a:pPr>
            <a:r>
              <a:rPr lang="nl-NL" b="0" i="0" dirty="0">
                <a:solidFill>
                  <a:srgbClr val="3B3B3A"/>
                </a:solidFill>
                <a:effectLst/>
                <a:latin typeface="Neue Haas Unica W1G"/>
              </a:rPr>
              <a:t>Web Application Scanning (inclusief </a:t>
            </a:r>
            <a:r>
              <a:rPr lang="nl-NL" dirty="0">
                <a:solidFill>
                  <a:srgbClr val="3B3B3A"/>
                </a:solidFill>
                <a:latin typeface="Neue Haas Unica W1G"/>
              </a:rPr>
              <a:t>API scanning)</a:t>
            </a:r>
            <a:endParaRPr lang="nl-NL" b="0" i="0" dirty="0">
              <a:solidFill>
                <a:srgbClr val="3B3B3A"/>
              </a:solidFill>
              <a:effectLst/>
              <a:latin typeface="Neue Haas Unica W1G"/>
            </a:endParaRPr>
          </a:p>
          <a:p>
            <a:pPr marL="298450" marR="307340" indent="-285750">
              <a:lnSpc>
                <a:spcPts val="2160"/>
              </a:lnSpc>
              <a:spcBef>
                <a:spcPts val="200"/>
              </a:spcBef>
              <a:buFont typeface="Arial" panose="020B0604020202020204" pitchFamily="34" charset="0"/>
              <a:buChar char="•"/>
            </a:pPr>
            <a:endParaRPr lang="nl-NL" b="0" i="0" dirty="0">
              <a:solidFill>
                <a:srgbClr val="3B3B3A"/>
              </a:solidFill>
              <a:effectLst/>
              <a:latin typeface="Neue Haas Unica W1G"/>
            </a:endParaRPr>
          </a:p>
          <a:p>
            <a:pPr marL="298450" marR="307340" indent="-285750">
              <a:lnSpc>
                <a:spcPts val="2160"/>
              </a:lnSpc>
              <a:spcBef>
                <a:spcPts val="200"/>
              </a:spcBef>
              <a:buFont typeface="Arial" panose="020B0604020202020204" pitchFamily="34" charset="0"/>
              <a:buChar char="•"/>
            </a:pPr>
            <a:endParaRPr lang="nl-NL" b="0" i="0" dirty="0">
              <a:solidFill>
                <a:srgbClr val="3B3B3A"/>
              </a:solidFill>
              <a:effectLst/>
              <a:latin typeface="Neue Haas Unica W1G"/>
            </a:endParaRPr>
          </a:p>
          <a:p>
            <a:pPr marL="12700" marR="307340">
              <a:lnSpc>
                <a:spcPct val="122600"/>
              </a:lnSpc>
              <a:spcBef>
                <a:spcPts val="3840"/>
              </a:spcBef>
            </a:pPr>
            <a:endParaRPr lang="nl-NL" b="0" i="0" dirty="0">
              <a:solidFill>
                <a:srgbClr val="3B3B3A"/>
              </a:solidFill>
              <a:effectLst/>
              <a:latin typeface="Neue Haas Unica W1G"/>
            </a:endParaRP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107001" y="1967004"/>
            <a:ext cx="6906270"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Wat kun je verwachten</a:t>
            </a: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spTree>
    <p:extLst>
      <p:ext uri="{BB962C8B-B14F-4D97-AF65-F5344CB8AC3E}">
        <p14:creationId xmlns:p14="http://schemas.microsoft.com/office/powerpoint/2010/main" val="59590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7A75215-9582-E71A-F596-BCA4395808A5}"/>
              </a:ext>
            </a:extLst>
          </p:cNvPr>
          <p:cNvSpPr/>
          <p:nvPr/>
        </p:nvSpPr>
        <p:spPr>
          <a:xfrm>
            <a:off x="0" y="1905"/>
            <a:ext cx="15125700" cy="1753743"/>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 name="object 3"/>
          <p:cNvSpPr txBox="1">
            <a:spLocks noGrp="1"/>
          </p:cNvSpPr>
          <p:nvPr>
            <p:ph type="title"/>
          </p:nvPr>
        </p:nvSpPr>
        <p:spPr>
          <a:xfrm>
            <a:off x="1" y="513758"/>
            <a:ext cx="15125699" cy="641201"/>
          </a:xfrm>
          <a:prstGeom prst="rect">
            <a:avLst/>
          </a:prstGeom>
        </p:spPr>
        <p:txBody>
          <a:bodyPr vert="horz" wrap="square" lIns="0" tIns="50800" rIns="0" bIns="0" rtlCol="0">
            <a:spAutoFit/>
          </a:bodyPr>
          <a:lstStyle/>
          <a:p>
            <a:pPr marL="12700" marR="5080" algn="ctr">
              <a:lnSpc>
                <a:spcPts val="4600"/>
              </a:lnSpc>
              <a:spcBef>
                <a:spcPts val="400"/>
              </a:spcBef>
            </a:pPr>
            <a:r>
              <a:rPr lang="en-US" sz="4000" b="0" dirty="0" err="1">
                <a:solidFill>
                  <a:schemeClr val="bg1"/>
                </a:solidFill>
                <a:latin typeface="Neue Haas Unica W1G Medium"/>
                <a:cs typeface="Neue Haas Unica W1G Medium"/>
              </a:rPr>
              <a:t>Onderdelen</a:t>
            </a:r>
            <a:r>
              <a:rPr lang="en-US" sz="4000" b="0" dirty="0">
                <a:solidFill>
                  <a:schemeClr val="bg1"/>
                </a:solidFill>
                <a:latin typeface="Neue Haas Unica W1G Medium"/>
                <a:cs typeface="Neue Haas Unica W1G Medium"/>
              </a:rPr>
              <a:t> van Vulnerability Management</a:t>
            </a:r>
            <a:endParaRPr lang="nl-NL" sz="4000" b="0" dirty="0">
              <a:solidFill>
                <a:schemeClr val="bg1"/>
              </a:solidFill>
              <a:latin typeface="Neue Haas Unica W1G Medium"/>
              <a:cs typeface="Neue Haas Unica W1G Medium"/>
            </a:endParaRPr>
          </a:p>
        </p:txBody>
      </p:sp>
      <p:pic>
        <p:nvPicPr>
          <p:cNvPr id="5" name="Afbeelding 4" descr="Afbeelding met Graphics, symbool, logo, cirkel&#10;&#10;Automatisch gegenereerde beschrijving">
            <a:extLst>
              <a:ext uri="{FF2B5EF4-FFF2-40B4-BE49-F238E27FC236}">
                <a16:creationId xmlns:a16="http://schemas.microsoft.com/office/drawing/2014/main" id="{55387593-944B-1CD1-A97B-766F39369D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551" y="2535935"/>
            <a:ext cx="1010309" cy="1010309"/>
          </a:xfrm>
          <a:prstGeom prst="rect">
            <a:avLst/>
          </a:prstGeom>
        </p:spPr>
      </p:pic>
      <p:sp>
        <p:nvSpPr>
          <p:cNvPr id="10" name="object 4">
            <a:extLst>
              <a:ext uri="{FF2B5EF4-FFF2-40B4-BE49-F238E27FC236}">
                <a16:creationId xmlns:a16="http://schemas.microsoft.com/office/drawing/2014/main" id="{69084996-2BED-7ED1-CB62-806FD62B0EA2}"/>
              </a:ext>
            </a:extLst>
          </p:cNvPr>
          <p:cNvSpPr txBox="1"/>
          <p:nvPr/>
        </p:nvSpPr>
        <p:spPr>
          <a:xfrm>
            <a:off x="839552" y="4156053"/>
            <a:ext cx="6402496" cy="3587905"/>
          </a:xfrm>
          <a:prstGeom prst="rect">
            <a:avLst/>
          </a:prstGeom>
        </p:spPr>
        <p:txBody>
          <a:bodyPr vert="horz" wrap="square" lIns="0" tIns="12700" rIns="0" bIns="0" rtlCol="0">
            <a:spAutoFit/>
          </a:bodyPr>
          <a:lstStyle/>
          <a:p>
            <a:pPr marL="12700" marR="5080">
              <a:lnSpc>
                <a:spcPct val="114599"/>
              </a:lnSpc>
              <a:spcBef>
                <a:spcPts val="100"/>
              </a:spcBef>
            </a:pPr>
            <a:r>
              <a:rPr lang="nl-NL" b="1" dirty="0">
                <a:solidFill>
                  <a:srgbClr val="000000"/>
                </a:solidFill>
                <a:latin typeface="Neue Haas Unica W1G"/>
                <a:cs typeface="Neue Haas Unica W1G"/>
              </a:rPr>
              <a:t>System &amp; Network Scanning</a:t>
            </a:r>
          </a:p>
          <a:p>
            <a:pPr marL="12700" marR="5080">
              <a:lnSpc>
                <a:spcPct val="114599"/>
              </a:lnSpc>
              <a:spcBef>
                <a:spcPts val="100"/>
              </a:spcBef>
            </a:pPr>
            <a:r>
              <a:rPr lang="nl-NL" dirty="0">
                <a:solidFill>
                  <a:srgbClr val="000000"/>
                </a:solidFill>
                <a:latin typeface="Neue Haas Unica W1G"/>
                <a:cs typeface="Neue Haas Unica W1G"/>
              </a:rPr>
              <a:t>Neem controle over de beveiliging van je systemen en netwerken. </a:t>
            </a:r>
            <a:r>
              <a:rPr lang="nl-NL" dirty="0" err="1">
                <a:solidFill>
                  <a:srgbClr val="000000"/>
                </a:solidFill>
                <a:latin typeface="Neue Haas Unica W1G"/>
                <a:cs typeface="Neue Haas Unica W1G"/>
              </a:rPr>
              <a:t>Holm</a:t>
            </a:r>
            <a:r>
              <a:rPr lang="nl-NL" dirty="0">
                <a:solidFill>
                  <a:srgbClr val="000000"/>
                </a:solidFill>
                <a:latin typeface="Neue Haas Unica W1G"/>
                <a:cs typeface="Neue Haas Unica W1G"/>
              </a:rPr>
              <a:t> dekt alle delen van je infrastructuur, inclusief openbare en lokale systemen, lokale en externe computers, netwerkapparaten, </a:t>
            </a:r>
            <a:r>
              <a:rPr lang="nl-NL" dirty="0" err="1">
                <a:solidFill>
                  <a:srgbClr val="000000"/>
                </a:solidFill>
                <a:latin typeface="Neue Haas Unica W1G"/>
                <a:cs typeface="Neue Haas Unica W1G"/>
              </a:rPr>
              <a:t>cloud</a:t>
            </a:r>
            <a:r>
              <a:rPr lang="nl-NL" dirty="0">
                <a:solidFill>
                  <a:srgbClr val="000000"/>
                </a:solidFill>
                <a:latin typeface="Neue Haas Unica W1G"/>
                <a:cs typeface="Neue Haas Unica W1G"/>
              </a:rPr>
              <a:t>-infrastructuur, </a:t>
            </a:r>
            <a:r>
              <a:rPr lang="nl-NL" dirty="0" err="1">
                <a:solidFill>
                  <a:srgbClr val="000000"/>
                </a:solidFill>
                <a:latin typeface="Neue Haas Unica W1G"/>
                <a:cs typeface="Neue Haas Unica W1G"/>
              </a:rPr>
              <a:t>IoT</a:t>
            </a:r>
            <a:r>
              <a:rPr lang="nl-NL" dirty="0">
                <a:solidFill>
                  <a:srgbClr val="000000"/>
                </a:solidFill>
                <a:latin typeface="Neue Haas Unica W1G"/>
                <a:cs typeface="Neue Haas Unica W1G"/>
              </a:rPr>
              <a:t>, Operationele Technologie (OT) en SCADA.</a:t>
            </a:r>
          </a:p>
          <a:p>
            <a:pPr marL="12700" marR="5080">
              <a:lnSpc>
                <a:spcPct val="114599"/>
              </a:lnSpc>
              <a:spcBef>
                <a:spcPts val="100"/>
              </a:spcBef>
            </a:pPr>
            <a:endParaRPr lang="nl-NL" dirty="0">
              <a:solidFill>
                <a:srgbClr val="000000"/>
              </a:solidFill>
              <a:latin typeface="Neue Haas Unica W1G"/>
              <a:cs typeface="Neue Haas Unica W1G"/>
            </a:endParaRP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Complete Tool Set.</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Automatisch en continu.</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Systematisch en proactief.</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Risk-</a:t>
            </a:r>
            <a:r>
              <a:rPr lang="nl-NL" dirty="0" err="1">
                <a:solidFill>
                  <a:srgbClr val="000000"/>
                </a:solidFill>
                <a:latin typeface="Neue Haas Unica W1G"/>
                <a:cs typeface="Neue Haas Unica W1G"/>
              </a:rPr>
              <a:t>based</a:t>
            </a:r>
            <a:r>
              <a:rPr lang="nl-NL" dirty="0">
                <a:solidFill>
                  <a:srgbClr val="000000"/>
                </a:solidFill>
                <a:latin typeface="Neue Haas Unica W1G"/>
                <a:cs typeface="Neue Haas Unica W1G"/>
              </a:rPr>
              <a:t>.</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Geautomatiseerde asset-</a:t>
            </a:r>
            <a:r>
              <a:rPr lang="nl-NL" dirty="0" err="1">
                <a:solidFill>
                  <a:srgbClr val="000000"/>
                </a:solidFill>
                <a:latin typeface="Neue Haas Unica W1G"/>
                <a:cs typeface="Neue Haas Unica W1G"/>
              </a:rPr>
              <a:t>discovery</a:t>
            </a:r>
            <a:r>
              <a:rPr lang="nl-NL" dirty="0">
                <a:solidFill>
                  <a:srgbClr val="000000"/>
                </a:solidFill>
                <a:latin typeface="Neue Haas Unica W1G"/>
                <a:cs typeface="Neue Haas Unica W1G"/>
              </a:rPr>
              <a:t>.</a:t>
            </a:r>
          </a:p>
        </p:txBody>
      </p:sp>
      <p:pic>
        <p:nvPicPr>
          <p:cNvPr id="4" name="Afbeelding 3">
            <a:extLst>
              <a:ext uri="{FF2B5EF4-FFF2-40B4-BE49-F238E27FC236}">
                <a16:creationId xmlns:a16="http://schemas.microsoft.com/office/drawing/2014/main" id="{1BBCB9B1-74D0-813B-7E6D-AADE2937A2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102009" y="2609087"/>
            <a:ext cx="999583" cy="999583"/>
          </a:xfrm>
          <a:prstGeom prst="rect">
            <a:avLst/>
          </a:prstGeom>
        </p:spPr>
      </p:pic>
      <p:sp>
        <p:nvSpPr>
          <p:cNvPr id="7" name="object 4">
            <a:extLst>
              <a:ext uri="{FF2B5EF4-FFF2-40B4-BE49-F238E27FC236}">
                <a16:creationId xmlns:a16="http://schemas.microsoft.com/office/drawing/2014/main" id="{9D6AFCBD-C895-B530-F24E-123EBAF9D147}"/>
              </a:ext>
            </a:extLst>
          </p:cNvPr>
          <p:cNvSpPr txBox="1"/>
          <p:nvPr/>
        </p:nvSpPr>
        <p:spPr>
          <a:xfrm>
            <a:off x="8102009" y="4180437"/>
            <a:ext cx="6476935" cy="2925160"/>
          </a:xfrm>
          <a:prstGeom prst="rect">
            <a:avLst/>
          </a:prstGeom>
        </p:spPr>
        <p:txBody>
          <a:bodyPr vert="horz" wrap="square" lIns="0" tIns="12700" rIns="0" bIns="0" rtlCol="0">
            <a:spAutoFit/>
          </a:bodyPr>
          <a:lstStyle/>
          <a:p>
            <a:pPr marL="12700" marR="5080">
              <a:lnSpc>
                <a:spcPct val="114599"/>
              </a:lnSpc>
              <a:spcBef>
                <a:spcPts val="100"/>
              </a:spcBef>
            </a:pPr>
            <a:r>
              <a:rPr lang="nl-NL" b="1" dirty="0">
                <a:solidFill>
                  <a:srgbClr val="000000"/>
                </a:solidFill>
                <a:latin typeface="Neue Haas Unica W1G"/>
                <a:cs typeface="Neue Haas Unica W1G"/>
              </a:rPr>
              <a:t>Cloud Scanning</a:t>
            </a:r>
          </a:p>
          <a:p>
            <a:pPr marL="12700" marR="5080">
              <a:lnSpc>
                <a:spcPct val="114599"/>
              </a:lnSpc>
              <a:spcBef>
                <a:spcPts val="100"/>
              </a:spcBef>
            </a:pPr>
            <a:r>
              <a:rPr lang="nl-NL" dirty="0">
                <a:solidFill>
                  <a:srgbClr val="000000"/>
                </a:solidFill>
                <a:latin typeface="Neue Haas Unica W1G"/>
                <a:cs typeface="Neue Haas Unica W1G"/>
              </a:rPr>
              <a:t>Identificeer en verhelp kwetsbaarheden in al je </a:t>
            </a:r>
            <a:r>
              <a:rPr lang="nl-NL" dirty="0" err="1">
                <a:solidFill>
                  <a:srgbClr val="000000"/>
                </a:solidFill>
                <a:latin typeface="Neue Haas Unica W1G"/>
                <a:cs typeface="Neue Haas Unica W1G"/>
              </a:rPr>
              <a:t>cloud</a:t>
            </a:r>
            <a:r>
              <a:rPr lang="nl-NL" dirty="0">
                <a:solidFill>
                  <a:srgbClr val="000000"/>
                </a:solidFill>
                <a:latin typeface="Neue Haas Unica W1G"/>
                <a:cs typeface="Neue Haas Unica W1G"/>
              </a:rPr>
              <a:t>-native services en bronnen met Cloud Security </a:t>
            </a:r>
            <a:r>
              <a:rPr lang="nl-NL" dirty="0" err="1">
                <a:solidFill>
                  <a:srgbClr val="000000"/>
                </a:solidFill>
                <a:latin typeface="Neue Haas Unica W1G"/>
                <a:cs typeface="Neue Haas Unica W1G"/>
              </a:rPr>
              <a:t>Posture</a:t>
            </a:r>
            <a:r>
              <a:rPr lang="nl-NL" dirty="0">
                <a:solidFill>
                  <a:srgbClr val="000000"/>
                </a:solidFill>
                <a:latin typeface="Neue Haas Unica W1G"/>
                <a:cs typeface="Neue Haas Unica W1G"/>
              </a:rPr>
              <a:t> Management (CSPM) en kwetsbaarheidsbeheer, allemaal in één.</a:t>
            </a:r>
          </a:p>
          <a:p>
            <a:pPr marL="12700" marR="5080">
              <a:lnSpc>
                <a:spcPct val="114599"/>
              </a:lnSpc>
              <a:spcBef>
                <a:spcPts val="100"/>
              </a:spcBef>
            </a:pPr>
            <a:endParaRPr lang="nl-NL" dirty="0">
              <a:solidFill>
                <a:srgbClr val="000000"/>
              </a:solidFill>
              <a:latin typeface="Neue Haas Unica W1G"/>
              <a:cs typeface="Neue Haas Unica W1G"/>
            </a:endParaRP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Neem controle over </a:t>
            </a:r>
            <a:r>
              <a:rPr lang="nl-NL" dirty="0" err="1">
                <a:solidFill>
                  <a:srgbClr val="000000"/>
                </a:solidFill>
                <a:latin typeface="Neue Haas Unica W1G"/>
                <a:cs typeface="Neue Haas Unica W1G"/>
              </a:rPr>
              <a:t>cloudmisconfiguraties</a:t>
            </a:r>
            <a:r>
              <a:rPr lang="nl-NL" dirty="0">
                <a:solidFill>
                  <a:srgbClr val="000000"/>
                </a:solidFill>
                <a:latin typeface="Neue Haas Unica W1G"/>
                <a:cs typeface="Neue Haas Unica W1G"/>
              </a:rPr>
              <a:t>, detecteer en reageer sneller op bedreigingen.</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Multi-</a:t>
            </a:r>
            <a:r>
              <a:rPr lang="nl-NL" dirty="0" err="1">
                <a:solidFill>
                  <a:srgbClr val="000000"/>
                </a:solidFill>
                <a:latin typeface="Neue Haas Unica W1G"/>
                <a:cs typeface="Neue Haas Unica W1G"/>
              </a:rPr>
              <a:t>cloud</a:t>
            </a:r>
            <a:r>
              <a:rPr lang="nl-NL" dirty="0">
                <a:solidFill>
                  <a:srgbClr val="000000"/>
                </a:solidFill>
                <a:latin typeface="Neue Haas Unica W1G"/>
                <a:cs typeface="Neue Haas Unica W1G"/>
              </a:rPr>
              <a:t> zichtbaarheid en asset management.</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Cloud identiteit en toegangsbeheer.</a:t>
            </a:r>
          </a:p>
        </p:txBody>
      </p:sp>
    </p:spTree>
    <p:extLst>
      <p:ext uri="{BB962C8B-B14F-4D97-AF65-F5344CB8AC3E}">
        <p14:creationId xmlns:p14="http://schemas.microsoft.com/office/powerpoint/2010/main" val="70439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4">
            <a:extLst>
              <a:ext uri="{FF2B5EF4-FFF2-40B4-BE49-F238E27FC236}">
                <a16:creationId xmlns:a16="http://schemas.microsoft.com/office/drawing/2014/main" id="{369EE105-F9B3-D083-D4AB-5A09A0112F79}"/>
              </a:ext>
            </a:extLst>
          </p:cNvPr>
          <p:cNvSpPr txBox="1"/>
          <p:nvPr/>
        </p:nvSpPr>
        <p:spPr>
          <a:xfrm>
            <a:off x="902208" y="3995224"/>
            <a:ext cx="6476935" cy="3919278"/>
          </a:xfrm>
          <a:prstGeom prst="rect">
            <a:avLst/>
          </a:prstGeom>
        </p:spPr>
        <p:txBody>
          <a:bodyPr vert="horz" wrap="square" lIns="0" tIns="12700" rIns="0" bIns="0" rtlCol="0">
            <a:spAutoFit/>
          </a:bodyPr>
          <a:lstStyle/>
          <a:p>
            <a:pPr marL="12700" marR="5080">
              <a:lnSpc>
                <a:spcPct val="114599"/>
              </a:lnSpc>
              <a:spcBef>
                <a:spcPts val="100"/>
              </a:spcBef>
            </a:pPr>
            <a:r>
              <a:rPr lang="nl-NL" b="1" dirty="0">
                <a:solidFill>
                  <a:srgbClr val="000000"/>
                </a:solidFill>
                <a:latin typeface="Neue Haas Unica W1G"/>
                <a:cs typeface="Neue Haas Unica W1G"/>
              </a:rPr>
              <a:t>Web Application Scanning</a:t>
            </a:r>
          </a:p>
          <a:p>
            <a:pPr marL="12700" marR="5080">
              <a:lnSpc>
                <a:spcPct val="114599"/>
              </a:lnSpc>
              <a:spcBef>
                <a:spcPts val="100"/>
              </a:spcBef>
            </a:pPr>
            <a:r>
              <a:rPr lang="nl-NL" dirty="0">
                <a:solidFill>
                  <a:srgbClr val="000000"/>
                </a:solidFill>
                <a:latin typeface="Neue Haas Unica W1G"/>
                <a:cs typeface="Neue Haas Unica W1G"/>
              </a:rPr>
              <a:t>Geautomatiseerd en continu scannen van webapplicaties. </a:t>
            </a:r>
            <a:r>
              <a:rPr lang="nl-NL" dirty="0" err="1">
                <a:solidFill>
                  <a:srgbClr val="000000"/>
                </a:solidFill>
                <a:latin typeface="Neue Haas Unica W1G"/>
                <a:cs typeface="Neue Haas Unica W1G"/>
              </a:rPr>
              <a:t>Holm</a:t>
            </a:r>
            <a:r>
              <a:rPr lang="nl-NL" dirty="0">
                <a:solidFill>
                  <a:srgbClr val="000000"/>
                </a:solidFill>
                <a:latin typeface="Neue Haas Unica W1G"/>
                <a:cs typeface="Neue Haas Unica W1G"/>
              </a:rPr>
              <a:t> detecteert kwetsbaarheden gerelateerd aan bad code, verkeerd geconfigureerde systemen, zwakke wachtwoorden, en blootgestelde systeeminformatie en persoonlijke gegevens.</a:t>
            </a:r>
          </a:p>
          <a:p>
            <a:pPr marL="12700" marR="5080">
              <a:lnSpc>
                <a:spcPct val="114599"/>
              </a:lnSpc>
              <a:spcBef>
                <a:spcPts val="100"/>
              </a:spcBef>
            </a:pPr>
            <a:endParaRPr lang="nl-NL" dirty="0">
              <a:solidFill>
                <a:srgbClr val="000000"/>
              </a:solidFill>
              <a:latin typeface="Neue Haas Unica W1G"/>
              <a:cs typeface="Neue Haas Unica W1G"/>
            </a:endParaRP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OWASP Top 10</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Misconfiguratie detectie</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Zwakke wachtwoorden detectie</a:t>
            </a:r>
          </a:p>
          <a:p>
            <a:pPr marL="184150" marR="5080" indent="-171450">
              <a:lnSpc>
                <a:spcPct val="114599"/>
              </a:lnSpc>
              <a:spcBef>
                <a:spcPts val="100"/>
              </a:spcBef>
              <a:buFont typeface="Arial" panose="020B0604020202020204" pitchFamily="34" charset="0"/>
              <a:buChar char="•"/>
            </a:pPr>
            <a:r>
              <a:rPr lang="nl-NL" dirty="0" err="1">
                <a:solidFill>
                  <a:srgbClr val="000000"/>
                </a:solidFill>
                <a:latin typeface="Neue Haas Unica W1G"/>
                <a:cs typeface="Neue Haas Unica W1G"/>
              </a:rPr>
              <a:t>Exposed</a:t>
            </a:r>
            <a:r>
              <a:rPr lang="nl-NL" dirty="0">
                <a:solidFill>
                  <a:srgbClr val="000000"/>
                </a:solidFill>
                <a:latin typeface="Neue Haas Unica W1G"/>
                <a:cs typeface="Neue Haas Unica W1G"/>
              </a:rPr>
              <a:t> data</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Onveilige SSL Certificaten detectie</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Detectie van risico's in </a:t>
            </a:r>
            <a:r>
              <a:rPr lang="nl-NL" dirty="0" err="1">
                <a:solidFill>
                  <a:srgbClr val="000000"/>
                </a:solidFill>
                <a:latin typeface="Neue Haas Unica W1G"/>
                <a:cs typeface="Neue Haas Unica W1G"/>
              </a:rPr>
              <a:t>JavaScript</a:t>
            </a:r>
            <a:r>
              <a:rPr lang="nl-NL" dirty="0">
                <a:solidFill>
                  <a:srgbClr val="000000"/>
                </a:solidFill>
                <a:latin typeface="Neue Haas Unica W1G"/>
                <a:cs typeface="Neue Haas Unica W1G"/>
              </a:rPr>
              <a:t>.</a:t>
            </a:r>
          </a:p>
        </p:txBody>
      </p:sp>
      <p:pic>
        <p:nvPicPr>
          <p:cNvPr id="4" name="Afbeelding 3">
            <a:extLst>
              <a:ext uri="{FF2B5EF4-FFF2-40B4-BE49-F238E27FC236}">
                <a16:creationId xmlns:a16="http://schemas.microsoft.com/office/drawing/2014/main" id="{364759FC-AF16-C141-5409-26F3440377A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57573" y="2609087"/>
            <a:ext cx="999583" cy="999583"/>
          </a:xfrm>
          <a:prstGeom prst="rect">
            <a:avLst/>
          </a:prstGeom>
        </p:spPr>
      </p:pic>
      <p:sp>
        <p:nvSpPr>
          <p:cNvPr id="15" name="object 2">
            <a:extLst>
              <a:ext uri="{FF2B5EF4-FFF2-40B4-BE49-F238E27FC236}">
                <a16:creationId xmlns:a16="http://schemas.microsoft.com/office/drawing/2014/main" id="{F1302800-9E0D-BA10-C19F-827830625A39}"/>
              </a:ext>
            </a:extLst>
          </p:cNvPr>
          <p:cNvSpPr/>
          <p:nvPr/>
        </p:nvSpPr>
        <p:spPr>
          <a:xfrm>
            <a:off x="0" y="1905"/>
            <a:ext cx="15125700" cy="1753743"/>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16" name="object 3">
            <a:extLst>
              <a:ext uri="{FF2B5EF4-FFF2-40B4-BE49-F238E27FC236}">
                <a16:creationId xmlns:a16="http://schemas.microsoft.com/office/drawing/2014/main" id="{AAD465BB-FD7C-889E-FA05-1321F1B25853}"/>
              </a:ext>
            </a:extLst>
          </p:cNvPr>
          <p:cNvSpPr txBox="1">
            <a:spLocks noGrp="1"/>
          </p:cNvSpPr>
          <p:nvPr>
            <p:ph type="title"/>
          </p:nvPr>
        </p:nvSpPr>
        <p:spPr>
          <a:xfrm>
            <a:off x="1" y="513758"/>
            <a:ext cx="15125699" cy="641201"/>
          </a:xfrm>
          <a:prstGeom prst="rect">
            <a:avLst/>
          </a:prstGeom>
        </p:spPr>
        <p:txBody>
          <a:bodyPr vert="horz" wrap="square" lIns="0" tIns="50800" rIns="0" bIns="0" rtlCol="0">
            <a:spAutoFit/>
          </a:bodyPr>
          <a:lstStyle/>
          <a:p>
            <a:pPr marL="12700" marR="5080" algn="ctr">
              <a:lnSpc>
                <a:spcPts val="4600"/>
              </a:lnSpc>
              <a:spcBef>
                <a:spcPts val="400"/>
              </a:spcBef>
            </a:pPr>
            <a:r>
              <a:rPr lang="en-US" sz="4000" b="0" dirty="0" err="1">
                <a:solidFill>
                  <a:schemeClr val="bg1"/>
                </a:solidFill>
                <a:latin typeface="Neue Haas Unica W1G Medium"/>
                <a:cs typeface="Neue Haas Unica W1G Medium"/>
              </a:rPr>
              <a:t>Onderdelen</a:t>
            </a:r>
            <a:r>
              <a:rPr lang="en-US" sz="4000" b="0" dirty="0">
                <a:solidFill>
                  <a:schemeClr val="bg1"/>
                </a:solidFill>
                <a:latin typeface="Neue Haas Unica W1G Medium"/>
                <a:cs typeface="Neue Haas Unica W1G Medium"/>
              </a:rPr>
              <a:t> van Vulnerability Management</a:t>
            </a:r>
            <a:endParaRPr lang="nl-NL" sz="4000" b="0" dirty="0">
              <a:solidFill>
                <a:schemeClr val="bg1"/>
              </a:solidFill>
              <a:latin typeface="Neue Haas Unica W1G Medium"/>
              <a:cs typeface="Neue Haas Unica W1G Medium"/>
            </a:endParaRPr>
          </a:p>
        </p:txBody>
      </p:sp>
      <p:pic>
        <p:nvPicPr>
          <p:cNvPr id="3" name="Afbeelding 2">
            <a:extLst>
              <a:ext uri="{FF2B5EF4-FFF2-40B4-BE49-F238E27FC236}">
                <a16:creationId xmlns:a16="http://schemas.microsoft.com/office/drawing/2014/main" id="{FEDC0C5A-07F5-85C3-3067-289A647A85D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148389" y="2609087"/>
            <a:ext cx="1010310" cy="1065850"/>
          </a:xfrm>
          <a:prstGeom prst="rect">
            <a:avLst/>
          </a:prstGeom>
        </p:spPr>
      </p:pic>
      <p:sp>
        <p:nvSpPr>
          <p:cNvPr id="5" name="object 4">
            <a:extLst>
              <a:ext uri="{FF2B5EF4-FFF2-40B4-BE49-F238E27FC236}">
                <a16:creationId xmlns:a16="http://schemas.microsoft.com/office/drawing/2014/main" id="{76261EA8-050C-5F46-DD8C-95574774B64D}"/>
              </a:ext>
            </a:extLst>
          </p:cNvPr>
          <p:cNvSpPr txBox="1"/>
          <p:nvPr/>
        </p:nvSpPr>
        <p:spPr>
          <a:xfrm>
            <a:off x="8148389" y="3976560"/>
            <a:ext cx="6571488" cy="4212179"/>
          </a:xfrm>
          <a:prstGeom prst="rect">
            <a:avLst/>
          </a:prstGeom>
        </p:spPr>
        <p:txBody>
          <a:bodyPr vert="horz" wrap="square" lIns="0" tIns="12700" rIns="0" bIns="0" rtlCol="0">
            <a:spAutoFit/>
          </a:bodyPr>
          <a:lstStyle/>
          <a:p>
            <a:pPr marL="12700" marR="5080">
              <a:lnSpc>
                <a:spcPct val="114599"/>
              </a:lnSpc>
              <a:spcBef>
                <a:spcPts val="100"/>
              </a:spcBef>
            </a:pPr>
            <a:r>
              <a:rPr lang="nl-NL" b="1" dirty="0">
                <a:solidFill>
                  <a:srgbClr val="000000"/>
                </a:solidFill>
                <a:latin typeface="Neue Haas Unica W1G"/>
                <a:cs typeface="Neue Haas Unica W1G"/>
              </a:rPr>
              <a:t>API Scanning </a:t>
            </a:r>
            <a:r>
              <a:rPr lang="nl-NL" sz="1400" b="1" i="1" dirty="0">
                <a:solidFill>
                  <a:srgbClr val="000000"/>
                </a:solidFill>
                <a:latin typeface="Neue Haas Unica W1G"/>
                <a:cs typeface="Neue Haas Unica W1G"/>
              </a:rPr>
              <a:t>Uitsluitend inbegrepen bij </a:t>
            </a:r>
            <a:r>
              <a:rPr lang="nl-NL" sz="1400" i="1" dirty="0">
                <a:solidFill>
                  <a:srgbClr val="000000"/>
                </a:solidFill>
                <a:latin typeface="Neue Haas Unica W1G"/>
                <a:cs typeface="Neue Haas Unica W1G"/>
              </a:rPr>
              <a:t>Web </a:t>
            </a:r>
            <a:r>
              <a:rPr lang="nl-NL" sz="1400" i="1" dirty="0" err="1">
                <a:solidFill>
                  <a:srgbClr val="000000"/>
                </a:solidFill>
                <a:latin typeface="Neue Haas Unica W1G"/>
                <a:cs typeface="Neue Haas Unica W1G"/>
              </a:rPr>
              <a:t>applicaiton</a:t>
            </a:r>
            <a:r>
              <a:rPr lang="nl-NL" sz="1400" i="1" dirty="0">
                <a:solidFill>
                  <a:srgbClr val="000000"/>
                </a:solidFill>
                <a:latin typeface="Neue Haas Unica W1G"/>
                <a:cs typeface="Neue Haas Unica W1G"/>
              </a:rPr>
              <a:t> scanning</a:t>
            </a:r>
          </a:p>
          <a:p>
            <a:pPr marL="12700" marR="5080">
              <a:lnSpc>
                <a:spcPct val="114599"/>
              </a:lnSpc>
              <a:spcBef>
                <a:spcPts val="100"/>
              </a:spcBef>
            </a:pPr>
            <a:r>
              <a:rPr lang="nl-NL" dirty="0">
                <a:solidFill>
                  <a:srgbClr val="000000"/>
                </a:solidFill>
                <a:latin typeface="Neue Haas Unica W1G"/>
                <a:cs typeface="Neue Haas Unica W1G"/>
              </a:rPr>
              <a:t>Het beschermen van de beveiliging van je API is cruciaal in de hedendaagse digitale wereld. Door kwetsbaarheden te identificeren en op te lossen, kun je je organisatie beschermen tegen mogelijke bedreigingen.</a:t>
            </a:r>
          </a:p>
          <a:p>
            <a:pPr marL="12700" marR="5080">
              <a:lnSpc>
                <a:spcPct val="114599"/>
              </a:lnSpc>
              <a:spcBef>
                <a:spcPts val="100"/>
              </a:spcBef>
            </a:pPr>
            <a:endParaRPr lang="nl-NL" dirty="0">
              <a:solidFill>
                <a:srgbClr val="000000"/>
              </a:solidFill>
              <a:latin typeface="Neue Haas Unica W1G"/>
              <a:cs typeface="Neue Haas Unica W1G"/>
            </a:endParaRP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Voer grondige scans uit op REST-, </a:t>
            </a:r>
            <a:r>
              <a:rPr lang="nl-NL" dirty="0" err="1">
                <a:solidFill>
                  <a:srgbClr val="000000"/>
                </a:solidFill>
                <a:latin typeface="Neue Haas Unica W1G"/>
                <a:cs typeface="Neue Haas Unica W1G"/>
              </a:rPr>
              <a:t>GraphQL</a:t>
            </a:r>
            <a:r>
              <a:rPr lang="nl-NL" dirty="0">
                <a:solidFill>
                  <a:srgbClr val="000000"/>
                </a:solidFill>
                <a:latin typeface="Neue Haas Unica W1G"/>
                <a:cs typeface="Neue Haas Unica W1G"/>
              </a:rPr>
              <a:t>- en SOAP-eindpunten om eventuele beveiligingsfouten te identificeren en op te lossen.</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Beoordeel snel de beveiliging van je </a:t>
            </a:r>
            <a:r>
              <a:rPr lang="nl-NL" dirty="0" err="1">
                <a:solidFill>
                  <a:srgbClr val="000000"/>
                </a:solidFill>
                <a:latin typeface="Neue Haas Unica W1G"/>
                <a:cs typeface="Neue Haas Unica W1G"/>
              </a:rPr>
              <a:t>API's</a:t>
            </a:r>
            <a:r>
              <a:rPr lang="nl-NL" dirty="0">
                <a:solidFill>
                  <a:srgbClr val="000000"/>
                </a:solidFill>
                <a:latin typeface="Neue Haas Unica W1G"/>
                <a:cs typeface="Neue Haas Unica W1G"/>
              </a:rPr>
              <a:t>.</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Houd toegangspunten voor aanvallen veilig en zorg ervoor dat je </a:t>
            </a:r>
            <a:r>
              <a:rPr lang="nl-NL" dirty="0" err="1">
                <a:solidFill>
                  <a:srgbClr val="000000"/>
                </a:solidFill>
                <a:latin typeface="Neue Haas Unica W1G"/>
                <a:cs typeface="Neue Haas Unica W1G"/>
              </a:rPr>
              <a:t>API's</a:t>
            </a:r>
            <a:r>
              <a:rPr lang="nl-NL" dirty="0">
                <a:solidFill>
                  <a:srgbClr val="000000"/>
                </a:solidFill>
                <a:latin typeface="Neue Haas Unica W1G"/>
                <a:cs typeface="Neue Haas Unica W1G"/>
              </a:rPr>
              <a:t> altijd up-to-date zijn.</a:t>
            </a:r>
          </a:p>
          <a:p>
            <a:pPr marL="184150" marR="5080" indent="-171450">
              <a:lnSpc>
                <a:spcPct val="114599"/>
              </a:lnSpc>
              <a:spcBef>
                <a:spcPts val="100"/>
              </a:spcBef>
              <a:buFont typeface="Arial" panose="020B0604020202020204" pitchFamily="34" charset="0"/>
              <a:buChar char="•"/>
            </a:pPr>
            <a:r>
              <a:rPr lang="nl-NL" dirty="0">
                <a:solidFill>
                  <a:srgbClr val="000000"/>
                </a:solidFill>
                <a:latin typeface="Neue Haas Unica W1G"/>
                <a:cs typeface="Neue Haas Unica W1G"/>
              </a:rPr>
              <a:t>Automatiseer scans - zodat je erop kunt vertrouwen dat je nieuwe kwetsbaarheden snel zult ontdekken.</a:t>
            </a:r>
          </a:p>
        </p:txBody>
      </p:sp>
    </p:spTree>
    <p:extLst>
      <p:ext uri="{BB962C8B-B14F-4D97-AF65-F5344CB8AC3E}">
        <p14:creationId xmlns:p14="http://schemas.microsoft.com/office/powerpoint/2010/main" val="320534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hoek 24">
            <a:extLst>
              <a:ext uri="{FF2B5EF4-FFF2-40B4-BE49-F238E27FC236}">
                <a16:creationId xmlns:a16="http://schemas.microsoft.com/office/drawing/2014/main" id="{828DAE61-F911-4A6E-8107-4ED7C97244EE}"/>
              </a:ext>
            </a:extLst>
          </p:cNvPr>
          <p:cNvSpPr/>
          <p:nvPr/>
        </p:nvSpPr>
        <p:spPr>
          <a:xfrm>
            <a:off x="-70859" y="0"/>
            <a:ext cx="15267417" cy="8534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err="1"/>
              <a:t>z</a:t>
            </a:r>
            <a:endParaRPr lang="nl-NL"/>
          </a:p>
        </p:txBody>
      </p:sp>
      <p:sp>
        <p:nvSpPr>
          <p:cNvPr id="3" name="object 2">
            <a:extLst>
              <a:ext uri="{FF2B5EF4-FFF2-40B4-BE49-F238E27FC236}">
                <a16:creationId xmlns:a16="http://schemas.microsoft.com/office/drawing/2014/main" id="{0291836C-441C-44FA-E0DA-B8F2F1B2C062}"/>
              </a:ext>
            </a:extLst>
          </p:cNvPr>
          <p:cNvSpPr/>
          <p:nvPr/>
        </p:nvSpPr>
        <p:spPr>
          <a:xfrm>
            <a:off x="-70859" y="1905"/>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1" name="object 3">
            <a:extLst>
              <a:ext uri="{FF2B5EF4-FFF2-40B4-BE49-F238E27FC236}">
                <a16:creationId xmlns:a16="http://schemas.microsoft.com/office/drawing/2014/main" id="{0F66C9D8-5933-84AE-176E-D2620ACCE441}"/>
              </a:ext>
            </a:extLst>
          </p:cNvPr>
          <p:cNvSpPr txBox="1"/>
          <p:nvPr/>
        </p:nvSpPr>
        <p:spPr>
          <a:xfrm>
            <a:off x="693282" y="3403722"/>
            <a:ext cx="4901189" cy="3329116"/>
          </a:xfrm>
          <a:prstGeom prst="rect">
            <a:avLst/>
          </a:prstGeom>
        </p:spPr>
        <p:txBody>
          <a:bodyPr vert="horz" wrap="square" lIns="0" tIns="5080" rIns="0" bIns="0" rtlCol="0" anchor="t">
            <a:spAutoFit/>
          </a:bodyPr>
          <a:lstStyle/>
          <a:p>
            <a:pPr marL="12700" marR="5080">
              <a:spcBef>
                <a:spcPts val="40"/>
              </a:spcBef>
            </a:pPr>
            <a:r>
              <a:rPr lang="nl-NL" dirty="0">
                <a:solidFill>
                  <a:schemeClr val="bg1"/>
                </a:solidFill>
                <a:latin typeface="Neue Haas Unica W1G"/>
                <a:cs typeface="Neue Haas Unica W1G Medium"/>
              </a:rPr>
              <a:t>De kwetsbaarheid van de ICT-omgeving wordt inzichtelijk gemaakt met het executive report. Het executive report geeft een totaal weergave voor het management en is voorzien van een trendanalyse. Het management is hiermee in staat om te sturen op en blijft in controle over de bedrijfsrisico’s. </a:t>
            </a:r>
          </a:p>
          <a:p>
            <a:pPr marL="12700" marR="5080">
              <a:spcBef>
                <a:spcPts val="40"/>
              </a:spcBef>
            </a:pPr>
            <a:endParaRPr lang="nl-NL" dirty="0">
              <a:solidFill>
                <a:schemeClr val="bg1"/>
              </a:solidFill>
              <a:latin typeface="Neue Haas Unica W1G"/>
              <a:cs typeface="Neue Haas Unica W1G Medium"/>
            </a:endParaRPr>
          </a:p>
          <a:p>
            <a:pPr marL="12700" marR="5080" algn="l">
              <a:spcBef>
                <a:spcPts val="40"/>
              </a:spcBef>
            </a:pPr>
            <a:r>
              <a:rPr lang="nl-NL" sz="1800" dirty="0">
                <a:solidFill>
                  <a:schemeClr val="bg1"/>
                </a:solidFill>
                <a:latin typeface="Neue Haas Unica W1G"/>
                <a:cs typeface="Neue Haas Unica W1G Medium"/>
              </a:rPr>
              <a:t>Tijdens de kwartaalafspraak zal een ICT-consultant van Hands on ICT samen met jouw IT-verantwoordelijke de rapportage doorlopen en de Security </a:t>
            </a:r>
            <a:r>
              <a:rPr lang="nl-NL" sz="1800" dirty="0" err="1">
                <a:solidFill>
                  <a:schemeClr val="bg1"/>
                </a:solidFill>
                <a:latin typeface="Neue Haas Unica W1G"/>
                <a:cs typeface="Neue Haas Unica W1G Medium"/>
              </a:rPr>
              <a:t>roadmap</a:t>
            </a:r>
            <a:r>
              <a:rPr lang="nl-NL" sz="1800" dirty="0">
                <a:solidFill>
                  <a:schemeClr val="bg1"/>
                </a:solidFill>
                <a:latin typeface="Neue Haas Unica W1G"/>
                <a:cs typeface="Neue Haas Unica W1G Medium"/>
              </a:rPr>
              <a:t> bepalen.</a:t>
            </a:r>
            <a:endParaRPr lang="nl-NL" sz="1800" spc="-10" dirty="0">
              <a:solidFill>
                <a:schemeClr val="bg1"/>
              </a:solidFill>
            </a:endParaRPr>
          </a:p>
          <a:p>
            <a:pPr marL="12700" marR="5080">
              <a:spcBef>
                <a:spcPts val="40"/>
              </a:spcBef>
            </a:pPr>
            <a:endParaRPr lang="nl-NL" dirty="0">
              <a:solidFill>
                <a:schemeClr val="bg1"/>
              </a:solidFill>
              <a:latin typeface="Neue Haas Unica W1G"/>
              <a:cs typeface="Neue Haas Unica W1G Medium"/>
            </a:endParaRPr>
          </a:p>
        </p:txBody>
      </p:sp>
      <p:sp>
        <p:nvSpPr>
          <p:cNvPr id="6" name="object 6"/>
          <p:cNvSpPr txBox="1">
            <a:spLocks noGrp="1"/>
          </p:cNvSpPr>
          <p:nvPr>
            <p:ph type="title"/>
          </p:nvPr>
        </p:nvSpPr>
        <p:spPr>
          <a:xfrm>
            <a:off x="693282" y="1605670"/>
            <a:ext cx="4926089" cy="1231106"/>
          </a:xfrm>
          <a:prstGeom prst="rect">
            <a:avLst/>
          </a:prstGeom>
        </p:spPr>
        <p:txBody>
          <a:bodyPr vert="horz" wrap="square" lIns="0" tIns="50800" rIns="0" bIns="0" rtlCol="0">
            <a:spAutoFit/>
          </a:bodyPr>
          <a:lstStyle/>
          <a:p>
            <a:pPr marL="12700" marR="5080">
              <a:lnSpc>
                <a:spcPts val="4600"/>
              </a:lnSpc>
              <a:spcBef>
                <a:spcPts val="400"/>
              </a:spcBef>
            </a:pPr>
            <a:r>
              <a:rPr lang="nl-NL" sz="4000" dirty="0">
                <a:solidFill>
                  <a:schemeClr val="bg1"/>
                </a:solidFill>
                <a:latin typeface="Neue Haas Unica W1G Medium"/>
                <a:cs typeface="Neue Haas Unica W1G Medium"/>
              </a:rPr>
              <a:t>Gecentraliseerd beheer &amp; rapportage</a:t>
            </a:r>
          </a:p>
        </p:txBody>
      </p:sp>
      <p:pic>
        <p:nvPicPr>
          <p:cNvPr id="4098" name="Picture 2">
            <a:extLst>
              <a:ext uri="{FF2B5EF4-FFF2-40B4-BE49-F238E27FC236}">
                <a16:creationId xmlns:a16="http://schemas.microsoft.com/office/drawing/2014/main" id="{49D739FE-065D-03DD-252F-143F3CA63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358612" y="1321585"/>
            <a:ext cx="8287782" cy="589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378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4206B7B-77C7-122A-06D9-1E6FEF564705}"/>
              </a:ext>
            </a:extLst>
          </p:cNvPr>
          <p:cNvSpPr/>
          <p:nvPr/>
        </p:nvSpPr>
        <p:spPr>
          <a:xfrm>
            <a:off x="0" y="1905"/>
            <a:ext cx="15590910"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9" name="object 4">
            <a:extLst>
              <a:ext uri="{FF2B5EF4-FFF2-40B4-BE49-F238E27FC236}">
                <a16:creationId xmlns:a16="http://schemas.microsoft.com/office/drawing/2014/main" id="{5223B8F8-CD60-7D5F-F5F7-B1839C397568}"/>
              </a:ext>
            </a:extLst>
          </p:cNvPr>
          <p:cNvSpPr txBox="1"/>
          <p:nvPr/>
        </p:nvSpPr>
        <p:spPr>
          <a:xfrm>
            <a:off x="1329095" y="2507544"/>
            <a:ext cx="6906270" cy="3177793"/>
          </a:xfrm>
          <a:prstGeom prst="rect">
            <a:avLst/>
          </a:prstGeom>
        </p:spPr>
        <p:txBody>
          <a:bodyPr vert="horz" wrap="square" lIns="0" tIns="66040" rIns="0" bIns="0" rtlCol="0">
            <a:spAutoFit/>
          </a:bodyPr>
          <a:lstStyle/>
          <a:p>
            <a:pPr marL="12700" marR="5080">
              <a:spcBef>
                <a:spcPts val="520"/>
              </a:spcBef>
              <a:tabLst>
                <a:tab pos="1513840" algn="l"/>
                <a:tab pos="2302510" algn="l"/>
                <a:tab pos="2604135" algn="l"/>
                <a:tab pos="3583304" algn="l"/>
              </a:tabLst>
            </a:pPr>
            <a:r>
              <a:rPr lang="nl-NL" sz="6600" b="0" spc="-25" dirty="0">
                <a:solidFill>
                  <a:schemeClr val="bg1"/>
                </a:solidFill>
                <a:latin typeface="Neue Haas Unica W1G Medium"/>
                <a:cs typeface="Neue Haas Unica W1G Medium"/>
              </a:rPr>
              <a:t>Vulnerability Management in </a:t>
            </a:r>
          </a:p>
          <a:p>
            <a:pPr marL="12700" marR="5080">
              <a:spcBef>
                <a:spcPts val="520"/>
              </a:spcBef>
              <a:tabLst>
                <a:tab pos="1513840" algn="l"/>
                <a:tab pos="2302510" algn="l"/>
                <a:tab pos="2604135" algn="l"/>
                <a:tab pos="3583304" algn="l"/>
              </a:tabLst>
            </a:pPr>
            <a:r>
              <a:rPr lang="nl-NL" sz="6600" b="0" spc="-25" dirty="0">
                <a:solidFill>
                  <a:schemeClr val="bg1"/>
                </a:solidFill>
                <a:latin typeface="Neue Haas Unica W1G Medium"/>
                <a:cs typeface="Neue Haas Unica W1G Medium"/>
              </a:rPr>
              <a:t>4 stappen</a:t>
            </a:r>
          </a:p>
        </p:txBody>
      </p:sp>
      <p:sp>
        <p:nvSpPr>
          <p:cNvPr id="12" name="Ovaal 11">
            <a:extLst>
              <a:ext uri="{FF2B5EF4-FFF2-40B4-BE49-F238E27FC236}">
                <a16:creationId xmlns:a16="http://schemas.microsoft.com/office/drawing/2014/main" id="{9B5C64C3-566A-BE16-96FA-E7439D7E576D}"/>
              </a:ext>
            </a:extLst>
          </p:cNvPr>
          <p:cNvSpPr/>
          <p:nvPr/>
        </p:nvSpPr>
        <p:spPr>
          <a:xfrm>
            <a:off x="8235365" y="1548384"/>
            <a:ext cx="774523" cy="77452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5DF99A6A-CBE3-33F1-BE71-85BADB8F4B25}"/>
              </a:ext>
            </a:extLst>
          </p:cNvPr>
          <p:cNvSpPr txBox="1"/>
          <p:nvPr/>
        </p:nvSpPr>
        <p:spPr>
          <a:xfrm>
            <a:off x="9204960" y="1680428"/>
            <a:ext cx="4450080" cy="461665"/>
          </a:xfrm>
          <a:prstGeom prst="rect">
            <a:avLst/>
          </a:prstGeom>
          <a:noFill/>
        </p:spPr>
        <p:txBody>
          <a:bodyPr wrap="square" rtlCol="0">
            <a:spAutoFit/>
          </a:bodyPr>
          <a:lstStyle/>
          <a:p>
            <a:r>
              <a:rPr lang="nl-NL" sz="2400" dirty="0">
                <a:solidFill>
                  <a:schemeClr val="bg1"/>
                </a:solidFill>
                <a:latin typeface="Neue Haas Unica W1G"/>
              </a:rPr>
              <a:t>Stap 1: Intake &amp; configuratie</a:t>
            </a:r>
          </a:p>
        </p:txBody>
      </p:sp>
      <p:sp>
        <p:nvSpPr>
          <p:cNvPr id="14" name="Ovaal 13">
            <a:extLst>
              <a:ext uri="{FF2B5EF4-FFF2-40B4-BE49-F238E27FC236}">
                <a16:creationId xmlns:a16="http://schemas.microsoft.com/office/drawing/2014/main" id="{3B3B023D-EFAD-2523-21D5-AC0FF7F613A3}"/>
              </a:ext>
            </a:extLst>
          </p:cNvPr>
          <p:cNvSpPr/>
          <p:nvPr/>
        </p:nvSpPr>
        <p:spPr>
          <a:xfrm>
            <a:off x="8235365" y="2967176"/>
            <a:ext cx="774523" cy="77452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F220A120-B871-03EF-1E9B-6E9C589E081B}"/>
              </a:ext>
            </a:extLst>
          </p:cNvPr>
          <p:cNvSpPr txBox="1"/>
          <p:nvPr/>
        </p:nvSpPr>
        <p:spPr>
          <a:xfrm>
            <a:off x="9204960" y="3099220"/>
            <a:ext cx="6181344" cy="461665"/>
          </a:xfrm>
          <a:prstGeom prst="rect">
            <a:avLst/>
          </a:prstGeom>
          <a:noFill/>
        </p:spPr>
        <p:txBody>
          <a:bodyPr wrap="square" rtlCol="0">
            <a:spAutoFit/>
          </a:bodyPr>
          <a:lstStyle/>
          <a:p>
            <a:r>
              <a:rPr lang="nl-NL" sz="2400" dirty="0">
                <a:solidFill>
                  <a:schemeClr val="bg1"/>
                </a:solidFill>
                <a:latin typeface="Neue Haas Unica W1G"/>
              </a:rPr>
              <a:t>Stap 2: De eerste </a:t>
            </a:r>
            <a:r>
              <a:rPr lang="nl-NL" sz="2400" dirty="0" err="1">
                <a:solidFill>
                  <a:schemeClr val="bg1"/>
                </a:solidFill>
                <a:latin typeface="Neue Haas Unica W1G"/>
              </a:rPr>
              <a:t>vulnerability</a:t>
            </a:r>
            <a:r>
              <a:rPr lang="nl-NL" sz="2400" dirty="0">
                <a:solidFill>
                  <a:schemeClr val="bg1"/>
                </a:solidFill>
                <a:latin typeface="Neue Haas Unica W1G"/>
              </a:rPr>
              <a:t> scan</a:t>
            </a:r>
          </a:p>
        </p:txBody>
      </p:sp>
      <p:sp>
        <p:nvSpPr>
          <p:cNvPr id="16" name="Ovaal 15">
            <a:extLst>
              <a:ext uri="{FF2B5EF4-FFF2-40B4-BE49-F238E27FC236}">
                <a16:creationId xmlns:a16="http://schemas.microsoft.com/office/drawing/2014/main" id="{1657415C-BB5B-EA80-08B1-5E4ABFDF7DAB}"/>
              </a:ext>
            </a:extLst>
          </p:cNvPr>
          <p:cNvSpPr/>
          <p:nvPr/>
        </p:nvSpPr>
        <p:spPr>
          <a:xfrm>
            <a:off x="8235365" y="4354406"/>
            <a:ext cx="774523" cy="77452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ekstvak 16">
            <a:extLst>
              <a:ext uri="{FF2B5EF4-FFF2-40B4-BE49-F238E27FC236}">
                <a16:creationId xmlns:a16="http://schemas.microsoft.com/office/drawing/2014/main" id="{37D66AA7-3E96-1F90-F005-8234970A20B5}"/>
              </a:ext>
            </a:extLst>
          </p:cNvPr>
          <p:cNvSpPr txBox="1"/>
          <p:nvPr/>
        </p:nvSpPr>
        <p:spPr>
          <a:xfrm>
            <a:off x="9204960" y="4486450"/>
            <a:ext cx="6571488" cy="461665"/>
          </a:xfrm>
          <a:prstGeom prst="rect">
            <a:avLst/>
          </a:prstGeom>
          <a:noFill/>
        </p:spPr>
        <p:txBody>
          <a:bodyPr wrap="square" rtlCol="0">
            <a:spAutoFit/>
          </a:bodyPr>
          <a:lstStyle/>
          <a:p>
            <a:r>
              <a:rPr lang="nl-NL" sz="2400" dirty="0">
                <a:solidFill>
                  <a:schemeClr val="bg1"/>
                </a:solidFill>
                <a:latin typeface="Neue Haas Unica W1G"/>
              </a:rPr>
              <a:t>Stap 3: Rapportage &amp; operationeel overleg</a:t>
            </a:r>
          </a:p>
        </p:txBody>
      </p:sp>
      <p:sp>
        <p:nvSpPr>
          <p:cNvPr id="18" name="Ovaal 17">
            <a:extLst>
              <a:ext uri="{FF2B5EF4-FFF2-40B4-BE49-F238E27FC236}">
                <a16:creationId xmlns:a16="http://schemas.microsoft.com/office/drawing/2014/main" id="{06307F04-9848-2CAE-F9D9-C580449EF767}"/>
              </a:ext>
            </a:extLst>
          </p:cNvPr>
          <p:cNvSpPr/>
          <p:nvPr/>
        </p:nvSpPr>
        <p:spPr>
          <a:xfrm>
            <a:off x="8235365" y="5778937"/>
            <a:ext cx="774523" cy="774523"/>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976FD81B-BC50-2B99-5971-40A6690AD63F}"/>
              </a:ext>
            </a:extLst>
          </p:cNvPr>
          <p:cNvSpPr txBox="1"/>
          <p:nvPr/>
        </p:nvSpPr>
        <p:spPr>
          <a:xfrm>
            <a:off x="9204960" y="5910981"/>
            <a:ext cx="4450080" cy="461665"/>
          </a:xfrm>
          <a:prstGeom prst="rect">
            <a:avLst/>
          </a:prstGeom>
          <a:noFill/>
        </p:spPr>
        <p:txBody>
          <a:bodyPr wrap="square" rtlCol="0">
            <a:spAutoFit/>
          </a:bodyPr>
          <a:lstStyle/>
          <a:p>
            <a:r>
              <a:rPr lang="nl-NL" sz="2400" dirty="0">
                <a:solidFill>
                  <a:schemeClr val="bg1"/>
                </a:solidFill>
                <a:latin typeface="Neue Haas Unica W1G"/>
              </a:rPr>
              <a:t>Stap 4: Security </a:t>
            </a:r>
            <a:r>
              <a:rPr lang="nl-NL" sz="2400" dirty="0" err="1">
                <a:solidFill>
                  <a:schemeClr val="bg1"/>
                </a:solidFill>
                <a:latin typeface="Neue Haas Unica W1G"/>
              </a:rPr>
              <a:t>roadmap</a:t>
            </a:r>
            <a:r>
              <a:rPr lang="nl-NL" sz="2400" dirty="0">
                <a:solidFill>
                  <a:schemeClr val="bg1"/>
                </a:solidFill>
                <a:latin typeface="Neue Haas Unica W1G"/>
              </a:rPr>
              <a:t> bepalen</a:t>
            </a:r>
          </a:p>
        </p:txBody>
      </p:sp>
      <p:cxnSp>
        <p:nvCxnSpPr>
          <p:cNvPr id="21" name="Rechte verbindingslijn 20">
            <a:extLst>
              <a:ext uri="{FF2B5EF4-FFF2-40B4-BE49-F238E27FC236}">
                <a16:creationId xmlns:a16="http://schemas.microsoft.com/office/drawing/2014/main" id="{F04BAD82-0A7C-50E5-8DE1-4565DB9E8962}"/>
              </a:ext>
            </a:extLst>
          </p:cNvPr>
          <p:cNvCxnSpPr/>
          <p:nvPr/>
        </p:nvCxnSpPr>
        <p:spPr>
          <a:xfrm>
            <a:off x="8619744" y="2335099"/>
            <a:ext cx="0" cy="4690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CFFCD6C5-E062-3F3C-96CC-2B2B5923A103}"/>
              </a:ext>
            </a:extLst>
          </p:cNvPr>
          <p:cNvCxnSpPr/>
          <p:nvPr/>
        </p:nvCxnSpPr>
        <p:spPr>
          <a:xfrm>
            <a:off x="8619744" y="3741699"/>
            <a:ext cx="0" cy="4690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06B4781C-E491-641C-8638-ECABB035BDD3}"/>
              </a:ext>
            </a:extLst>
          </p:cNvPr>
          <p:cNvCxnSpPr/>
          <p:nvPr/>
        </p:nvCxnSpPr>
        <p:spPr>
          <a:xfrm>
            <a:off x="8619744" y="5128929"/>
            <a:ext cx="0" cy="4690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995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8" y="3379138"/>
            <a:ext cx="6784350" cy="3963264"/>
          </a:xfrm>
          <a:prstGeom prst="rect">
            <a:avLst/>
          </a:prstGeom>
        </p:spPr>
        <p:txBody>
          <a:bodyPr vert="horz" wrap="square" lIns="0" tIns="66040" rIns="0" bIns="0" rtlCol="0">
            <a:spAutoFit/>
          </a:bodyPr>
          <a:lstStyle/>
          <a:p>
            <a:pPr marL="12700" marR="307340">
              <a:lnSpc>
                <a:spcPct val="122600"/>
              </a:lnSpc>
              <a:spcBef>
                <a:spcPts val="3840"/>
              </a:spcBef>
            </a:pPr>
            <a:r>
              <a:rPr lang="nl-NL" b="0" i="0" dirty="0">
                <a:solidFill>
                  <a:srgbClr val="3B3B3A"/>
                </a:solidFill>
                <a:effectLst/>
                <a:latin typeface="Neue Haas Unica W1G"/>
              </a:rPr>
              <a:t>De eerste stap die gezet moet worden is de intake met de ICT-verantwoordelijke van jullie organisatie. Hierin wordt besproken hoe Vulnerability Management wordt opgezet. Details die besproken worden zijn onder andere: </a:t>
            </a:r>
          </a:p>
          <a:p>
            <a:pPr marL="298450" marR="307340" indent="-285750">
              <a:lnSpc>
                <a:spcPct val="122600"/>
              </a:lnSpc>
              <a:spcBef>
                <a:spcPts val="3840"/>
              </a:spcBef>
              <a:buFont typeface="Arial" panose="020B0604020202020204" pitchFamily="34" charset="0"/>
              <a:buChar char="•"/>
            </a:pPr>
            <a:r>
              <a:rPr lang="nl-NL" b="0" i="0" dirty="0">
                <a:solidFill>
                  <a:srgbClr val="3B3B3A"/>
                </a:solidFill>
                <a:effectLst/>
                <a:latin typeface="Neue Haas Unica W1G"/>
              </a:rPr>
              <a:t>Welke ICT architectuur &amp; applicatielandschap is er aanwezig? </a:t>
            </a:r>
          </a:p>
          <a:p>
            <a:pPr marL="298450" marR="307340" indent="-285750">
              <a:spcBef>
                <a:spcPts val="500"/>
              </a:spcBef>
              <a:buFont typeface="Arial" panose="020B0604020202020204" pitchFamily="34" charset="0"/>
              <a:buChar char="•"/>
            </a:pPr>
            <a:r>
              <a:rPr lang="nl-NL" b="0" i="0" dirty="0">
                <a:solidFill>
                  <a:srgbClr val="3B3B3A"/>
                </a:solidFill>
                <a:effectLst/>
                <a:latin typeface="Neue Haas Unica W1G"/>
              </a:rPr>
              <a:t>Afstemming toegang &amp; bevoegdheden </a:t>
            </a:r>
          </a:p>
          <a:p>
            <a:pPr marL="298450" marR="307340" indent="-285750">
              <a:spcBef>
                <a:spcPts val="500"/>
              </a:spcBef>
              <a:buFont typeface="Arial" panose="020B0604020202020204" pitchFamily="34" charset="0"/>
              <a:buChar char="•"/>
            </a:pPr>
            <a:r>
              <a:rPr lang="nl-NL" b="0" i="0" dirty="0">
                <a:solidFill>
                  <a:srgbClr val="3B3B3A"/>
                </a:solidFill>
                <a:effectLst/>
                <a:latin typeface="Neue Haas Unica W1G"/>
              </a:rPr>
              <a:t>Doorlooptijd, succes criteria &amp; deliverables </a:t>
            </a:r>
          </a:p>
          <a:p>
            <a:pPr marL="298450" marR="307340" indent="-285750">
              <a:spcBef>
                <a:spcPts val="500"/>
              </a:spcBef>
              <a:buFont typeface="Arial" panose="020B0604020202020204" pitchFamily="34" charset="0"/>
              <a:buChar char="•"/>
            </a:pPr>
            <a:r>
              <a:rPr lang="nl-NL" b="0" i="0" dirty="0">
                <a:solidFill>
                  <a:srgbClr val="3B3B3A"/>
                </a:solidFill>
                <a:effectLst/>
                <a:latin typeface="Neue Haas Unica W1G"/>
              </a:rPr>
              <a:t>Wat wordt de scope van de scan? </a:t>
            </a:r>
          </a:p>
          <a:p>
            <a:pPr marL="298450" marR="307340" indent="-285750">
              <a:spcBef>
                <a:spcPts val="500"/>
              </a:spcBef>
              <a:buFont typeface="Arial" panose="020B0604020202020204" pitchFamily="34" charset="0"/>
              <a:buChar char="•"/>
            </a:pPr>
            <a:r>
              <a:rPr lang="nl-NL" b="0" i="0" dirty="0">
                <a:solidFill>
                  <a:srgbClr val="3B3B3A"/>
                </a:solidFill>
                <a:effectLst/>
                <a:latin typeface="Neue Haas Unica W1G"/>
              </a:rPr>
              <a:t>Welke netwerken moeten we scannen? </a:t>
            </a:r>
          </a:p>
          <a:p>
            <a:pPr marL="298450" marR="307340" indent="-285750">
              <a:spcBef>
                <a:spcPts val="500"/>
              </a:spcBef>
              <a:buFont typeface="Arial" panose="020B0604020202020204" pitchFamily="34" charset="0"/>
              <a:buChar char="•"/>
            </a:pPr>
            <a:r>
              <a:rPr lang="nl-NL" b="0" i="0" dirty="0">
                <a:solidFill>
                  <a:srgbClr val="3B3B3A"/>
                </a:solidFill>
                <a:effectLst/>
                <a:latin typeface="Neue Haas Unica W1G"/>
              </a:rPr>
              <a:t>Wat zijn de businesskritieke applicaties/</a:t>
            </a:r>
            <a:r>
              <a:rPr lang="nl-NL" b="0" i="0" dirty="0" err="1">
                <a:solidFill>
                  <a:srgbClr val="3B3B3A"/>
                </a:solidFill>
                <a:effectLst/>
                <a:latin typeface="Neue Haas Unica W1G"/>
              </a:rPr>
              <a:t>assests</a:t>
            </a:r>
            <a:r>
              <a:rPr lang="nl-NL" b="0" i="0" dirty="0">
                <a:solidFill>
                  <a:srgbClr val="3B3B3A"/>
                </a:solidFill>
                <a:effectLst/>
                <a:latin typeface="Neue Haas Unica W1G"/>
              </a:rPr>
              <a:t>? </a:t>
            </a: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6906270"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Stap 1: Intake &amp; configuratie</a:t>
            </a: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pic>
        <p:nvPicPr>
          <p:cNvPr id="8" name="Graphic 7" descr="Tandwiel met effen opvulling">
            <a:extLst>
              <a:ext uri="{FF2B5EF4-FFF2-40B4-BE49-F238E27FC236}">
                <a16:creationId xmlns:a16="http://schemas.microsoft.com/office/drawing/2014/main" id="{492599A2-038F-E76C-8C37-CCC1022D89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786507" y="2492332"/>
            <a:ext cx="4386281" cy="4386281"/>
          </a:xfrm>
          <a:prstGeom prst="rect">
            <a:avLst/>
          </a:prstGeom>
        </p:spPr>
      </p:pic>
    </p:spTree>
    <p:extLst>
      <p:ext uri="{BB962C8B-B14F-4D97-AF65-F5344CB8AC3E}">
        <p14:creationId xmlns:p14="http://schemas.microsoft.com/office/powerpoint/2010/main" val="2542218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8" y="3379138"/>
            <a:ext cx="7540254" cy="4498667"/>
          </a:xfrm>
          <a:prstGeom prst="rect">
            <a:avLst/>
          </a:prstGeom>
        </p:spPr>
        <p:txBody>
          <a:bodyPr vert="horz" wrap="square" lIns="0" tIns="66040" rIns="0" bIns="0" rtlCol="0">
            <a:spAutoFit/>
          </a:bodyPr>
          <a:lstStyle/>
          <a:p>
            <a:pPr marL="12700" marR="307340">
              <a:spcBef>
                <a:spcPts val="3840"/>
              </a:spcBef>
            </a:pPr>
            <a:r>
              <a:rPr lang="nl-NL" b="0" i="0" dirty="0">
                <a:solidFill>
                  <a:srgbClr val="3B3B3A"/>
                </a:solidFill>
                <a:effectLst/>
                <a:latin typeface="Neue Haas Unica W1G"/>
              </a:rPr>
              <a:t>Daarna gaan onze ICT-consultants aan de slag en zorgen we dat de oplossing gereed is voor de eerste Vulnerability Management scan. Wij zullen hier onder andere de volgende werkzaamheden uitvoeren:</a:t>
            </a:r>
          </a:p>
          <a:p>
            <a:pPr marL="298450" marR="307340" indent="-285750">
              <a:spcBef>
                <a:spcPts val="1000"/>
              </a:spcBef>
              <a:buFont typeface="Arial" panose="020B0604020202020204" pitchFamily="34" charset="0"/>
              <a:buChar char="•"/>
            </a:pPr>
            <a:endParaRPr lang="nl-NL" b="0" i="0" dirty="0">
              <a:solidFill>
                <a:srgbClr val="3B3B3A"/>
              </a:solidFill>
              <a:effectLst/>
              <a:latin typeface="Neue Haas Unica W1G"/>
            </a:endParaRPr>
          </a:p>
          <a:p>
            <a:pPr marL="298450" marR="307340" indent="-285750">
              <a:spcBef>
                <a:spcPts val="1000"/>
              </a:spcBef>
              <a:buFont typeface="Arial" panose="020B0604020202020204" pitchFamily="34" charset="0"/>
              <a:buChar char="•"/>
            </a:pPr>
            <a:r>
              <a:rPr lang="nl-NL" b="0" i="0" dirty="0" err="1">
                <a:solidFill>
                  <a:srgbClr val="3B3B3A"/>
                </a:solidFill>
                <a:effectLst/>
                <a:latin typeface="Neue Haas Unica W1G"/>
              </a:rPr>
              <a:t>Onboarding</a:t>
            </a:r>
            <a:r>
              <a:rPr lang="nl-NL" b="0" i="0" dirty="0">
                <a:solidFill>
                  <a:srgbClr val="3B3B3A"/>
                </a:solidFill>
                <a:effectLst/>
                <a:latin typeface="Neue Haas Unica W1G"/>
              </a:rPr>
              <a:t> binnen het </a:t>
            </a:r>
            <a:r>
              <a:rPr lang="nl-NL" b="0" i="0" dirty="0" err="1">
                <a:solidFill>
                  <a:srgbClr val="3B3B3A"/>
                </a:solidFill>
                <a:effectLst/>
                <a:latin typeface="Neue Haas Unica W1G"/>
              </a:rPr>
              <a:t>Holm</a:t>
            </a:r>
            <a:r>
              <a:rPr lang="nl-NL" b="0" i="0" dirty="0">
                <a:solidFill>
                  <a:srgbClr val="3B3B3A"/>
                </a:solidFill>
                <a:effectLst/>
                <a:latin typeface="Neue Haas Unica W1G"/>
              </a:rPr>
              <a:t> platform </a:t>
            </a:r>
          </a:p>
          <a:p>
            <a:pPr marL="298450" marR="307340" indent="-285750">
              <a:spcBef>
                <a:spcPts val="1000"/>
              </a:spcBef>
              <a:buFont typeface="Arial" panose="020B0604020202020204" pitchFamily="34" charset="0"/>
              <a:buChar char="•"/>
            </a:pPr>
            <a:r>
              <a:rPr lang="nl-NL" b="0" i="0" dirty="0">
                <a:solidFill>
                  <a:srgbClr val="3B3B3A"/>
                </a:solidFill>
                <a:effectLst/>
                <a:latin typeface="Neue Haas Unica W1G"/>
              </a:rPr>
              <a:t>Netwerk configuratie voor scanner </a:t>
            </a:r>
            <a:r>
              <a:rPr lang="nl-NL" b="0" i="0" dirty="0" err="1">
                <a:solidFill>
                  <a:srgbClr val="3B3B3A"/>
                </a:solidFill>
                <a:effectLst/>
                <a:latin typeface="Neue Haas Unica W1G"/>
              </a:rPr>
              <a:t>appliance</a:t>
            </a:r>
            <a:r>
              <a:rPr lang="nl-NL" b="0" i="0" dirty="0">
                <a:solidFill>
                  <a:srgbClr val="3B3B3A"/>
                </a:solidFill>
                <a:effectLst/>
                <a:latin typeface="Neue Haas Unica W1G"/>
              </a:rPr>
              <a:t> </a:t>
            </a:r>
          </a:p>
          <a:p>
            <a:pPr marL="298450" marR="307340" indent="-285750">
              <a:spcBef>
                <a:spcPts val="1000"/>
              </a:spcBef>
              <a:buFont typeface="Arial" panose="020B0604020202020204" pitchFamily="34" charset="0"/>
              <a:buChar char="•"/>
            </a:pPr>
            <a:r>
              <a:rPr lang="nl-NL" b="0" i="0" dirty="0">
                <a:solidFill>
                  <a:srgbClr val="3B3B3A"/>
                </a:solidFill>
                <a:effectLst/>
                <a:latin typeface="Neue Haas Unica W1G"/>
              </a:rPr>
              <a:t>Installatie scanner </a:t>
            </a:r>
            <a:r>
              <a:rPr lang="nl-NL" b="0" i="0" dirty="0" err="1">
                <a:solidFill>
                  <a:srgbClr val="3B3B3A"/>
                </a:solidFill>
                <a:effectLst/>
                <a:latin typeface="Neue Haas Unica W1G"/>
              </a:rPr>
              <a:t>appliance</a:t>
            </a:r>
            <a:r>
              <a:rPr lang="nl-NL" b="0" i="0" dirty="0">
                <a:solidFill>
                  <a:srgbClr val="3B3B3A"/>
                </a:solidFill>
                <a:effectLst/>
                <a:latin typeface="Neue Haas Unica W1G"/>
              </a:rPr>
              <a:t> in ICT omgeving </a:t>
            </a:r>
          </a:p>
          <a:p>
            <a:pPr marL="298450" marR="307340" indent="-285750">
              <a:spcBef>
                <a:spcPts val="1000"/>
              </a:spcBef>
              <a:buFont typeface="Arial" panose="020B0604020202020204" pitchFamily="34" charset="0"/>
              <a:buChar char="•"/>
            </a:pPr>
            <a:r>
              <a:rPr lang="nl-NL" b="0" i="0" dirty="0">
                <a:solidFill>
                  <a:srgbClr val="3B3B3A"/>
                </a:solidFill>
                <a:effectLst/>
                <a:latin typeface="Neue Haas Unica W1G"/>
              </a:rPr>
              <a:t>Asset inventarisatie </a:t>
            </a:r>
          </a:p>
          <a:p>
            <a:pPr marL="298450" marR="307340" indent="-285750">
              <a:spcBef>
                <a:spcPts val="1000"/>
              </a:spcBef>
              <a:buFont typeface="Arial" panose="020B0604020202020204" pitchFamily="34" charset="0"/>
              <a:buChar char="•"/>
            </a:pPr>
            <a:r>
              <a:rPr lang="nl-NL" b="0" i="0" dirty="0">
                <a:solidFill>
                  <a:srgbClr val="3B3B3A"/>
                </a:solidFill>
                <a:effectLst/>
                <a:latin typeface="Neue Haas Unica W1G"/>
              </a:rPr>
              <a:t>Configuratie asset structuur</a:t>
            </a:r>
          </a:p>
          <a:p>
            <a:pPr marL="298450" marR="307340" indent="-285750">
              <a:spcBef>
                <a:spcPts val="1000"/>
              </a:spcBef>
              <a:buFont typeface="Arial" panose="020B0604020202020204" pitchFamily="34" charset="0"/>
              <a:buChar char="•"/>
            </a:pPr>
            <a:r>
              <a:rPr lang="nl-NL" b="0" i="0" dirty="0">
                <a:solidFill>
                  <a:srgbClr val="3B3B3A"/>
                </a:solidFill>
                <a:effectLst/>
                <a:latin typeface="Neue Haas Unica W1G"/>
              </a:rPr>
              <a:t>Configuratie scan profiel</a:t>
            </a:r>
          </a:p>
          <a:p>
            <a:pPr marL="12700" marR="307340">
              <a:spcBef>
                <a:spcPts val="3840"/>
              </a:spcBef>
            </a:pPr>
            <a:r>
              <a:rPr lang="nl-NL" b="0" i="0" dirty="0">
                <a:solidFill>
                  <a:srgbClr val="3B3B3A"/>
                </a:solidFill>
                <a:effectLst/>
                <a:latin typeface="Neue Haas Unica W1G"/>
              </a:rPr>
              <a:t>Na deze werkzaamheden voeren we direct een eerste scan uit.</a:t>
            </a: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9454398"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Stap 2: De eerste Vulnerability Scan</a:t>
            </a: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pic>
        <p:nvPicPr>
          <p:cNvPr id="9" name="Graphic 8" descr="Onderzoek met effen opvulling">
            <a:extLst>
              <a:ext uri="{FF2B5EF4-FFF2-40B4-BE49-F238E27FC236}">
                <a16:creationId xmlns:a16="http://schemas.microsoft.com/office/drawing/2014/main" id="{1A5BD64B-5786-BA7B-7D2C-E4939D9691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786507" y="3098402"/>
            <a:ext cx="3900056" cy="3900056"/>
          </a:xfrm>
          <a:prstGeom prst="rect">
            <a:avLst/>
          </a:prstGeom>
        </p:spPr>
      </p:pic>
    </p:spTree>
    <p:extLst>
      <p:ext uri="{BB962C8B-B14F-4D97-AF65-F5344CB8AC3E}">
        <p14:creationId xmlns:p14="http://schemas.microsoft.com/office/powerpoint/2010/main" val="83534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8" y="3379138"/>
            <a:ext cx="7540254" cy="5640647"/>
          </a:xfrm>
          <a:prstGeom prst="rect">
            <a:avLst/>
          </a:prstGeom>
        </p:spPr>
        <p:txBody>
          <a:bodyPr vert="horz" wrap="square" lIns="0" tIns="66040" rIns="0" bIns="0" rtlCol="0">
            <a:spAutoFit/>
          </a:bodyPr>
          <a:lstStyle/>
          <a:p>
            <a:pPr marL="12700" marR="307340">
              <a:lnSpc>
                <a:spcPct val="150000"/>
              </a:lnSpc>
              <a:spcBef>
                <a:spcPts val="3840"/>
              </a:spcBef>
            </a:pPr>
            <a:r>
              <a:rPr lang="nl-NL" b="0" i="0" dirty="0">
                <a:solidFill>
                  <a:srgbClr val="3B3B3A"/>
                </a:solidFill>
                <a:effectLst/>
                <a:latin typeface="Neue Haas Unica W1G"/>
              </a:rPr>
              <a:t>Na de eerste scan worden de resultaten in het Security Center getoond. Onze ICT-consultants beoordelen de kwetsbaarheden en overleggen welke prioriteit hebben en binnen welke tijdlijn ze opgelost moeten worden. Kwetsbaarheden binnen bestaande contracten worden gedekt; andere worden als wijzigingen doorgevoerd.</a:t>
            </a:r>
          </a:p>
          <a:p>
            <a:pPr marL="12700" marR="307340">
              <a:lnSpc>
                <a:spcPct val="150000"/>
              </a:lnSpc>
              <a:spcBef>
                <a:spcPts val="3840"/>
              </a:spcBef>
            </a:pPr>
            <a:r>
              <a:rPr lang="nl-NL" b="0" i="0" dirty="0">
                <a:solidFill>
                  <a:srgbClr val="3B3B3A"/>
                </a:solidFill>
                <a:effectLst/>
                <a:latin typeface="Neue Haas Unica W1G"/>
              </a:rPr>
              <a:t>Het </a:t>
            </a:r>
            <a:r>
              <a:rPr lang="nl-NL" b="0" i="0" dirty="0" err="1">
                <a:solidFill>
                  <a:srgbClr val="3B3B3A"/>
                </a:solidFill>
                <a:effectLst/>
                <a:latin typeface="Neue Haas Unica W1G"/>
              </a:rPr>
              <a:t>Holm</a:t>
            </a:r>
            <a:r>
              <a:rPr lang="nl-NL" b="0" i="0" dirty="0">
                <a:solidFill>
                  <a:srgbClr val="3B3B3A"/>
                </a:solidFill>
                <a:effectLst/>
                <a:latin typeface="Neue Haas Unica W1G"/>
              </a:rPr>
              <a:t>-platform blijft continu je IT-infrastructuur scannen op alle vier genoemde onderdelen. Deze doorlopende scanning en maandelijkse overleggen zorgen voor proactief beheer van beveiligingsbedreigingen.</a:t>
            </a:r>
          </a:p>
          <a:p>
            <a:pPr marL="12700" marR="307340">
              <a:lnSpc>
                <a:spcPct val="150000"/>
              </a:lnSpc>
              <a:spcBef>
                <a:spcPts val="3840"/>
              </a:spcBef>
            </a:pPr>
            <a:endParaRPr lang="nl-NL" b="0" i="0" dirty="0">
              <a:solidFill>
                <a:srgbClr val="3B3B3A"/>
              </a:solidFill>
              <a:effectLst/>
              <a:latin typeface="Neue Haas Unica W1G"/>
            </a:endParaRPr>
          </a:p>
          <a:p>
            <a:pPr marL="12700" marR="307340">
              <a:lnSpc>
                <a:spcPct val="150000"/>
              </a:lnSpc>
              <a:spcBef>
                <a:spcPts val="3840"/>
              </a:spcBef>
            </a:pPr>
            <a:endParaRPr lang="nl-NL" b="0" i="0" dirty="0">
              <a:solidFill>
                <a:srgbClr val="3B3B3A"/>
              </a:solidFill>
              <a:effectLst/>
              <a:latin typeface="Neue Haas Unica W1G"/>
            </a:endParaRP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12587742"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Stap 3: Rapportage &amp; operationeel overleg</a:t>
            </a: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pic>
        <p:nvPicPr>
          <p:cNvPr id="8" name="Graphic 7" descr="Document met effen opvulling">
            <a:extLst>
              <a:ext uri="{FF2B5EF4-FFF2-40B4-BE49-F238E27FC236}">
                <a16:creationId xmlns:a16="http://schemas.microsoft.com/office/drawing/2014/main" id="{03F83300-B707-4C6E-FD78-564298A882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5617" y="3455798"/>
            <a:ext cx="3272393" cy="3272393"/>
          </a:xfrm>
          <a:prstGeom prst="rect">
            <a:avLst/>
          </a:prstGeom>
        </p:spPr>
      </p:pic>
    </p:spTree>
    <p:extLst>
      <p:ext uri="{BB962C8B-B14F-4D97-AF65-F5344CB8AC3E}">
        <p14:creationId xmlns:p14="http://schemas.microsoft.com/office/powerpoint/2010/main" val="2151855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8" y="3379138"/>
            <a:ext cx="6784350" cy="2427588"/>
          </a:xfrm>
          <a:prstGeom prst="rect">
            <a:avLst/>
          </a:prstGeom>
        </p:spPr>
        <p:txBody>
          <a:bodyPr vert="horz" wrap="square" lIns="0" tIns="66040" rIns="0" bIns="0" rtlCol="0">
            <a:spAutoFit/>
          </a:bodyPr>
          <a:lstStyle/>
          <a:p>
            <a:pPr marL="12700" marR="307340">
              <a:lnSpc>
                <a:spcPct val="122600"/>
              </a:lnSpc>
              <a:spcBef>
                <a:spcPts val="3840"/>
              </a:spcBef>
            </a:pPr>
            <a:r>
              <a:rPr lang="nl-NL" b="0" i="0" dirty="0">
                <a:solidFill>
                  <a:srgbClr val="3B3B3A"/>
                </a:solidFill>
                <a:effectLst/>
                <a:latin typeface="Neue Haas Unica W1G"/>
              </a:rPr>
              <a:t>Naast deze werkzaamheden en acties vindt er additioneel nog een kwartaalmeeting plaats. Tijdens dit overleg zal samen met jullie toegewezen accountmanager en ICT-consultant in combinatie met jullie team gekeken worden naar de voortgang van jullie Vulnerability status, ieders bevindingen worden doorgenomen rondom deze </a:t>
            </a:r>
            <a:r>
              <a:rPr lang="nl-NL" b="0" i="0" dirty="0" err="1">
                <a:solidFill>
                  <a:srgbClr val="3B3B3A"/>
                </a:solidFill>
                <a:effectLst/>
                <a:latin typeface="Neue Haas Unica W1G"/>
              </a:rPr>
              <a:t>managed</a:t>
            </a:r>
            <a:r>
              <a:rPr lang="nl-NL" b="0" i="0" dirty="0">
                <a:solidFill>
                  <a:srgbClr val="3B3B3A"/>
                </a:solidFill>
                <a:effectLst/>
                <a:latin typeface="Neue Haas Unica W1G"/>
              </a:rPr>
              <a:t> security dienst &amp; de IT-Security </a:t>
            </a:r>
            <a:r>
              <a:rPr lang="nl-NL" b="0" i="0" dirty="0" err="1">
                <a:solidFill>
                  <a:srgbClr val="3B3B3A"/>
                </a:solidFill>
                <a:effectLst/>
                <a:latin typeface="Neue Haas Unica W1G"/>
              </a:rPr>
              <a:t>roadmap</a:t>
            </a:r>
            <a:r>
              <a:rPr lang="nl-NL" b="0" i="0" dirty="0">
                <a:solidFill>
                  <a:srgbClr val="3B3B3A"/>
                </a:solidFill>
                <a:effectLst/>
                <a:latin typeface="Neue Haas Unica W1G"/>
              </a:rPr>
              <a:t> zal worden bepaald. </a:t>
            </a:r>
          </a:p>
        </p:txBody>
      </p:sp>
      <p:sp>
        <p:nvSpPr>
          <p:cNvPr id="61" name="object 61"/>
          <p:cNvSpPr txBox="1">
            <a:spLocks noGrp="1"/>
          </p:cNvSpPr>
          <p:nvPr>
            <p:ph type="title"/>
          </p:nvPr>
        </p:nvSpPr>
        <p:spPr>
          <a:xfrm>
            <a:off x="945527" y="955522"/>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err="1"/>
              <a:t>YourSecurity</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10771134" cy="720710"/>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dirty="0">
                <a:solidFill>
                  <a:srgbClr val="282827"/>
                </a:solidFill>
                <a:latin typeface="Neue Haas Unica W1G Medium"/>
                <a:cs typeface="Neue Haas Unica W1G Medium"/>
              </a:rPr>
              <a:t>Stap 4: ICT Security </a:t>
            </a:r>
            <a:r>
              <a:rPr lang="nl-NL" sz="4500" b="0" spc="-25" dirty="0" err="1">
                <a:solidFill>
                  <a:srgbClr val="282827"/>
                </a:solidFill>
                <a:latin typeface="Neue Haas Unica W1G Medium"/>
                <a:cs typeface="Neue Haas Unica W1G Medium"/>
              </a:rPr>
              <a:t>Roadmap</a:t>
            </a:r>
            <a:r>
              <a:rPr lang="nl-NL" sz="4500" b="0" spc="-25" dirty="0">
                <a:solidFill>
                  <a:srgbClr val="282827"/>
                </a:solidFill>
                <a:latin typeface="Neue Haas Unica W1G Medium"/>
                <a:cs typeface="Neue Haas Unica W1G Medium"/>
              </a:rPr>
              <a:t> bepalen</a:t>
            </a:r>
          </a:p>
        </p:txBody>
      </p:sp>
      <p:grpSp>
        <p:nvGrpSpPr>
          <p:cNvPr id="2" name="object 4">
            <a:extLst>
              <a:ext uri="{FF2B5EF4-FFF2-40B4-BE49-F238E27FC236}">
                <a16:creationId xmlns:a16="http://schemas.microsoft.com/office/drawing/2014/main" id="{4F8CBB72-D292-4D87-9206-0ED285EDE3E8}"/>
              </a:ext>
            </a:extLst>
          </p:cNvPr>
          <p:cNvGrpSpPr/>
          <p:nvPr/>
        </p:nvGrpSpPr>
        <p:grpSpPr>
          <a:xfrm>
            <a:off x="1107001" y="1158812"/>
            <a:ext cx="495934" cy="422909"/>
            <a:chOff x="1107001" y="1158812"/>
            <a:chExt cx="495934" cy="422909"/>
          </a:xfrm>
        </p:grpSpPr>
        <p:sp>
          <p:nvSpPr>
            <p:cNvPr id="3" name="object 5">
              <a:extLst>
                <a:ext uri="{FF2B5EF4-FFF2-40B4-BE49-F238E27FC236}">
                  <a16:creationId xmlns:a16="http://schemas.microsoft.com/office/drawing/2014/main" id="{F345C213-B096-4FAF-043F-94BFB5CDBCB5}"/>
                </a:ext>
              </a:extLst>
            </p:cNvPr>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5" name="object 6">
              <a:extLst>
                <a:ext uri="{FF2B5EF4-FFF2-40B4-BE49-F238E27FC236}">
                  <a16:creationId xmlns:a16="http://schemas.microsoft.com/office/drawing/2014/main" id="{52A8F33C-4418-B37E-4E24-B14AC19D762D}"/>
                </a:ext>
              </a:extLst>
            </p:cNvPr>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6" name="object 7">
              <a:extLst>
                <a:ext uri="{FF2B5EF4-FFF2-40B4-BE49-F238E27FC236}">
                  <a16:creationId xmlns:a16="http://schemas.microsoft.com/office/drawing/2014/main" id="{29516B48-557F-B8E4-9EA1-94B05A2F4DB0}"/>
                </a:ext>
              </a:extLst>
            </p:cNvPr>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7" name="object 8">
              <a:extLst>
                <a:ext uri="{FF2B5EF4-FFF2-40B4-BE49-F238E27FC236}">
                  <a16:creationId xmlns:a16="http://schemas.microsoft.com/office/drawing/2014/main" id="{875075C5-6A14-1B62-8B89-660912272AAC}"/>
                </a:ext>
              </a:extLst>
            </p:cNvPr>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pic>
        <p:nvPicPr>
          <p:cNvPr id="9" name="Graphic 8" descr="Schild met vinkje met effen opvulling">
            <a:extLst>
              <a:ext uri="{FF2B5EF4-FFF2-40B4-BE49-F238E27FC236}">
                <a16:creationId xmlns:a16="http://schemas.microsoft.com/office/drawing/2014/main" id="{D0A947CF-A601-F947-D0D1-8FD7030883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248852" y="2959149"/>
            <a:ext cx="3795204" cy="3795204"/>
          </a:xfrm>
          <a:prstGeom prst="rect">
            <a:avLst/>
          </a:prstGeom>
        </p:spPr>
      </p:pic>
    </p:spTree>
    <p:extLst>
      <p:ext uri="{BB962C8B-B14F-4D97-AF65-F5344CB8AC3E}">
        <p14:creationId xmlns:p14="http://schemas.microsoft.com/office/powerpoint/2010/main" val="1163720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5642084-0932-9694-F4D6-984438D18AAD}"/>
              </a:ext>
            </a:extLst>
          </p:cNvPr>
          <p:cNvSpPr/>
          <p:nvPr/>
        </p:nvSpPr>
        <p:spPr>
          <a:xfrm>
            <a:off x="0" y="0"/>
            <a:ext cx="15125700" cy="85324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object 2">
            <a:extLst>
              <a:ext uri="{FF2B5EF4-FFF2-40B4-BE49-F238E27FC236}">
                <a16:creationId xmlns:a16="http://schemas.microsoft.com/office/drawing/2014/main" id="{C9ADA55B-403B-8FA4-A115-3C0D8D742A5D}"/>
              </a:ext>
            </a:extLst>
          </p:cNvPr>
          <p:cNvSpPr/>
          <p:nvPr/>
        </p:nvSpPr>
        <p:spPr>
          <a:xfrm>
            <a:off x="-70859" y="1905"/>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1" name="object 3">
            <a:extLst>
              <a:ext uri="{FF2B5EF4-FFF2-40B4-BE49-F238E27FC236}">
                <a16:creationId xmlns:a16="http://schemas.microsoft.com/office/drawing/2014/main" id="{0F66C9D8-5933-84AE-176E-D2620ACCE441}"/>
              </a:ext>
            </a:extLst>
          </p:cNvPr>
          <p:cNvSpPr txBox="1"/>
          <p:nvPr/>
        </p:nvSpPr>
        <p:spPr>
          <a:xfrm>
            <a:off x="694972" y="3594090"/>
            <a:ext cx="4779236" cy="1944122"/>
          </a:xfrm>
          <a:prstGeom prst="rect">
            <a:avLst/>
          </a:prstGeom>
        </p:spPr>
        <p:txBody>
          <a:bodyPr vert="horz" wrap="square" lIns="0" tIns="5080" rIns="0" bIns="0" rtlCol="0">
            <a:spAutoFit/>
          </a:bodyPr>
          <a:lstStyle/>
          <a:p>
            <a:pPr marL="12700" marR="5080">
              <a:spcBef>
                <a:spcPts val="40"/>
              </a:spcBef>
            </a:pPr>
            <a:r>
              <a:rPr lang="nl-NL" dirty="0">
                <a:solidFill>
                  <a:schemeClr val="bg1"/>
                </a:solidFill>
                <a:latin typeface="Neue Haas Unica W1G"/>
                <a:cs typeface="Neue Haas Unica W1G Medium"/>
              </a:rPr>
              <a:t>Het goed inrichten van je IT-security is belangrijker dan ooit. Met Vulnerability Management heb je direct inzicht in de mate van security van je omgeving én weet je direct wat je moet doen om de veiligheid van je huidige omgeving te verbeteren. De voordelen van Vulnerability Management op een rij:</a:t>
            </a:r>
          </a:p>
        </p:txBody>
      </p:sp>
      <p:sp>
        <p:nvSpPr>
          <p:cNvPr id="6" name="object 6"/>
          <p:cNvSpPr txBox="1">
            <a:spLocks noGrp="1"/>
          </p:cNvSpPr>
          <p:nvPr>
            <p:ph type="title"/>
          </p:nvPr>
        </p:nvSpPr>
        <p:spPr>
          <a:xfrm>
            <a:off x="668381" y="1780858"/>
            <a:ext cx="5948459" cy="1231106"/>
          </a:xfrm>
          <a:prstGeom prst="rect">
            <a:avLst/>
          </a:prstGeom>
        </p:spPr>
        <p:txBody>
          <a:bodyPr vert="horz" wrap="square" lIns="0" tIns="50800" rIns="0" bIns="0" rtlCol="0">
            <a:spAutoFit/>
          </a:bodyPr>
          <a:lstStyle/>
          <a:p>
            <a:pPr marL="12700" marR="5080">
              <a:lnSpc>
                <a:spcPts val="4600"/>
              </a:lnSpc>
              <a:spcBef>
                <a:spcPts val="400"/>
              </a:spcBef>
            </a:pPr>
            <a:r>
              <a:rPr lang="nl-NL" sz="4000" b="0" dirty="0">
                <a:solidFill>
                  <a:schemeClr val="bg1"/>
                </a:solidFill>
                <a:latin typeface="Neue Haas Unica W1G Medium"/>
                <a:cs typeface="Neue Haas Unica W1G Medium"/>
              </a:rPr>
              <a:t>De voordelen van Vulnerability Management</a:t>
            </a:r>
          </a:p>
        </p:txBody>
      </p:sp>
      <p:sp>
        <p:nvSpPr>
          <p:cNvPr id="32" name="object 8">
            <a:extLst>
              <a:ext uri="{FF2B5EF4-FFF2-40B4-BE49-F238E27FC236}">
                <a16:creationId xmlns:a16="http://schemas.microsoft.com/office/drawing/2014/main" id="{33652266-435F-D117-CE0C-D00289830815}"/>
              </a:ext>
            </a:extLst>
          </p:cNvPr>
          <p:cNvSpPr txBox="1"/>
          <p:nvPr/>
        </p:nvSpPr>
        <p:spPr>
          <a:xfrm>
            <a:off x="8870977" y="1524597"/>
            <a:ext cx="5586342" cy="907300"/>
          </a:xfrm>
          <a:prstGeom prst="rect">
            <a:avLst/>
          </a:prstGeom>
        </p:spPr>
        <p:txBody>
          <a:bodyPr vert="horz" wrap="square" lIns="0" tIns="75565" rIns="0" bIns="0" rtlCol="0">
            <a:spAutoFit/>
          </a:bodyPr>
          <a:lstStyle/>
          <a:p>
            <a:pPr marL="12700">
              <a:lnSpc>
                <a:spcPct val="100000"/>
              </a:lnSpc>
              <a:spcBef>
                <a:spcPts val="595"/>
              </a:spcBef>
            </a:pPr>
            <a:r>
              <a:rPr lang="nl-NL" spc="-10" dirty="0">
                <a:solidFill>
                  <a:srgbClr val="282827"/>
                </a:solidFill>
                <a:latin typeface="Neue Haas Unica W1G"/>
                <a:cs typeface="Neue Haas Unica W1G"/>
              </a:rPr>
              <a:t>Met Vulnerability Management scannen we </a:t>
            </a:r>
            <a:r>
              <a:rPr lang="nl-NL" b="1" spc="-10" dirty="0">
                <a:solidFill>
                  <a:srgbClr val="282827"/>
                </a:solidFill>
                <a:latin typeface="Neue Haas Unica W1G"/>
                <a:cs typeface="Neue Haas Unica W1G"/>
              </a:rPr>
              <a:t>geautomatiseerd en voortdurend </a:t>
            </a:r>
            <a:r>
              <a:rPr lang="nl-NL" spc="-10" dirty="0">
                <a:solidFill>
                  <a:srgbClr val="282827"/>
                </a:solidFill>
                <a:latin typeface="Neue Haas Unica W1G"/>
                <a:cs typeface="Neue Haas Unica W1G"/>
              </a:rPr>
              <a:t>op kwetsbaarheden voor alle onderdelen van je IT-omgeving.</a:t>
            </a:r>
          </a:p>
        </p:txBody>
      </p:sp>
      <p:sp>
        <p:nvSpPr>
          <p:cNvPr id="2" name="object 8">
            <a:extLst>
              <a:ext uri="{FF2B5EF4-FFF2-40B4-BE49-F238E27FC236}">
                <a16:creationId xmlns:a16="http://schemas.microsoft.com/office/drawing/2014/main" id="{D420FA00-58F5-5C01-9466-1084AAF84D64}"/>
              </a:ext>
            </a:extLst>
          </p:cNvPr>
          <p:cNvSpPr txBox="1"/>
          <p:nvPr/>
        </p:nvSpPr>
        <p:spPr>
          <a:xfrm>
            <a:off x="8870977" y="3003104"/>
            <a:ext cx="5210511" cy="907300"/>
          </a:xfrm>
          <a:prstGeom prst="rect">
            <a:avLst/>
          </a:prstGeom>
        </p:spPr>
        <p:txBody>
          <a:bodyPr vert="horz" wrap="square" lIns="0" tIns="75565" rIns="0" bIns="0" rtlCol="0">
            <a:spAutoFit/>
          </a:bodyPr>
          <a:lstStyle/>
          <a:p>
            <a:pPr marL="12700">
              <a:lnSpc>
                <a:spcPct val="100000"/>
              </a:lnSpc>
              <a:spcBef>
                <a:spcPts val="595"/>
              </a:spcBef>
            </a:pPr>
            <a:r>
              <a:rPr lang="nl-NL" spc="-10" dirty="0">
                <a:solidFill>
                  <a:srgbClr val="282827"/>
                </a:solidFill>
                <a:latin typeface="Neue Haas Unica W1G"/>
                <a:cs typeface="Neue Haas Unica W1G"/>
              </a:rPr>
              <a:t>De uitkomsten laten zien welke </a:t>
            </a:r>
            <a:r>
              <a:rPr lang="nl-NL" b="1" spc="-10" dirty="0">
                <a:solidFill>
                  <a:srgbClr val="282827"/>
                </a:solidFill>
                <a:latin typeface="Neue Haas Unica W1G"/>
                <a:cs typeface="Neue Haas Unica W1G"/>
              </a:rPr>
              <a:t>technologische, procedurele en menselijke acties </a:t>
            </a:r>
            <a:r>
              <a:rPr lang="nl-NL" spc="-10" dirty="0">
                <a:solidFill>
                  <a:srgbClr val="282827"/>
                </a:solidFill>
                <a:latin typeface="Neue Haas Unica W1G"/>
                <a:cs typeface="Neue Haas Unica W1G"/>
              </a:rPr>
              <a:t>je moet nemen om je beveiliging te verbeteren.</a:t>
            </a:r>
          </a:p>
        </p:txBody>
      </p:sp>
      <p:sp>
        <p:nvSpPr>
          <p:cNvPr id="7" name="object 8">
            <a:extLst>
              <a:ext uri="{FF2B5EF4-FFF2-40B4-BE49-F238E27FC236}">
                <a16:creationId xmlns:a16="http://schemas.microsoft.com/office/drawing/2014/main" id="{A5684CEB-E53C-F7EB-2574-B7EFA0982527}"/>
              </a:ext>
            </a:extLst>
          </p:cNvPr>
          <p:cNvSpPr txBox="1"/>
          <p:nvPr/>
        </p:nvSpPr>
        <p:spPr>
          <a:xfrm>
            <a:off x="8870977" y="4483991"/>
            <a:ext cx="4861708" cy="630301"/>
          </a:xfrm>
          <a:prstGeom prst="rect">
            <a:avLst/>
          </a:prstGeom>
        </p:spPr>
        <p:txBody>
          <a:bodyPr vert="horz" wrap="square" lIns="0" tIns="75565" rIns="0" bIns="0" rtlCol="0">
            <a:spAutoFit/>
          </a:bodyPr>
          <a:lstStyle/>
          <a:p>
            <a:pPr marL="12700">
              <a:lnSpc>
                <a:spcPct val="100000"/>
              </a:lnSpc>
              <a:spcBef>
                <a:spcPts val="595"/>
              </a:spcBef>
            </a:pPr>
            <a:r>
              <a:rPr lang="nl-NL" spc="-10" dirty="0">
                <a:solidFill>
                  <a:srgbClr val="282827"/>
                </a:solidFill>
                <a:latin typeface="Neue Haas Unica W1G"/>
                <a:cs typeface="Neue Haas Unica W1G"/>
              </a:rPr>
              <a:t>Je securitybeleid is in lijn met de aangescherpte privacy- en securitywetgeving </a:t>
            </a:r>
            <a:r>
              <a:rPr lang="nl-NL" b="1" spc="-10" dirty="0">
                <a:solidFill>
                  <a:srgbClr val="282827"/>
                </a:solidFill>
                <a:latin typeface="Neue Haas Unica W1G"/>
                <a:cs typeface="Neue Haas Unica W1G"/>
              </a:rPr>
              <a:t>NIS2</a:t>
            </a:r>
            <a:r>
              <a:rPr lang="nl-NL" spc="-10" dirty="0">
                <a:solidFill>
                  <a:srgbClr val="282827"/>
                </a:solidFill>
                <a:latin typeface="Neue Haas Unica W1G"/>
                <a:cs typeface="Neue Haas Unica W1G"/>
              </a:rPr>
              <a:t>.</a:t>
            </a:r>
          </a:p>
        </p:txBody>
      </p:sp>
      <p:pic>
        <p:nvPicPr>
          <p:cNvPr id="9" name="Afbeelding 8" descr="Afbeelding met cirkel, Kleurrijkheid, Graphics, symbool&#10;&#10;Automatisch gegenereerde beschrijving">
            <a:extLst>
              <a:ext uri="{FF2B5EF4-FFF2-40B4-BE49-F238E27FC236}">
                <a16:creationId xmlns:a16="http://schemas.microsoft.com/office/drawing/2014/main" id="{EE75A971-D66D-B4AE-3EB1-DD64BFA6C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264" y="5914738"/>
            <a:ext cx="604189" cy="501328"/>
          </a:xfrm>
          <a:prstGeom prst="rect">
            <a:avLst/>
          </a:prstGeom>
        </p:spPr>
      </p:pic>
      <p:sp>
        <p:nvSpPr>
          <p:cNvPr id="8" name="object 8">
            <a:extLst>
              <a:ext uri="{FF2B5EF4-FFF2-40B4-BE49-F238E27FC236}">
                <a16:creationId xmlns:a16="http://schemas.microsoft.com/office/drawing/2014/main" id="{912C30DE-1065-EBC5-540B-E3DF4E77E437}"/>
              </a:ext>
            </a:extLst>
          </p:cNvPr>
          <p:cNvSpPr txBox="1"/>
          <p:nvPr/>
        </p:nvSpPr>
        <p:spPr>
          <a:xfrm>
            <a:off x="8870977" y="5847551"/>
            <a:ext cx="4861708" cy="1461297"/>
          </a:xfrm>
          <a:prstGeom prst="rect">
            <a:avLst/>
          </a:prstGeom>
        </p:spPr>
        <p:txBody>
          <a:bodyPr vert="horz" wrap="square" lIns="0" tIns="75565" rIns="0" bIns="0" rtlCol="0">
            <a:spAutoFit/>
          </a:bodyPr>
          <a:lstStyle/>
          <a:p>
            <a:pPr marL="12700">
              <a:lnSpc>
                <a:spcPct val="100000"/>
              </a:lnSpc>
              <a:spcBef>
                <a:spcPts val="595"/>
              </a:spcBef>
            </a:pPr>
            <a:r>
              <a:rPr lang="nl-NL" spc="-10" dirty="0">
                <a:solidFill>
                  <a:srgbClr val="282827"/>
                </a:solidFill>
                <a:latin typeface="Neue Haas Unica W1G"/>
                <a:cs typeface="Neue Haas Unica W1G"/>
              </a:rPr>
              <a:t>Samen met onze ICT-consultants gaan we samen een traject aan waarbij </a:t>
            </a:r>
            <a:r>
              <a:rPr lang="nl-NL" b="1" spc="-10" dirty="0">
                <a:solidFill>
                  <a:srgbClr val="282827"/>
                </a:solidFill>
                <a:latin typeface="Neue Haas Unica W1G"/>
                <a:cs typeface="Neue Haas Unica W1G"/>
              </a:rPr>
              <a:t>maatwerk security oplossingen </a:t>
            </a:r>
            <a:r>
              <a:rPr lang="nl-NL" spc="-10" dirty="0">
                <a:solidFill>
                  <a:srgbClr val="282827"/>
                </a:solidFill>
                <a:latin typeface="Neue Haas Unica W1G"/>
                <a:cs typeface="Neue Haas Unica W1G"/>
              </a:rPr>
              <a:t>geleverd worden op basis van de output van de Vulnerability scan. De oplossingen sluiten daardoor naadloos aan op jouw organisatie.</a:t>
            </a:r>
          </a:p>
        </p:txBody>
      </p:sp>
      <p:pic>
        <p:nvPicPr>
          <p:cNvPr id="11" name="Afbeelding 10" descr="Afbeelding met cirkel, Kleurrijkheid, Graphics, symbool&#10;&#10;Automatisch gegenereerde beschrijving">
            <a:extLst>
              <a:ext uri="{FF2B5EF4-FFF2-40B4-BE49-F238E27FC236}">
                <a16:creationId xmlns:a16="http://schemas.microsoft.com/office/drawing/2014/main" id="{ACE6C067-8AF3-255F-30B4-03905DE62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263" y="4556890"/>
            <a:ext cx="604189" cy="501328"/>
          </a:xfrm>
          <a:prstGeom prst="rect">
            <a:avLst/>
          </a:prstGeom>
        </p:spPr>
      </p:pic>
      <p:pic>
        <p:nvPicPr>
          <p:cNvPr id="12" name="Afbeelding 11" descr="Afbeelding met cirkel, Kleurrijkheid, Graphics, symbool&#10;&#10;Automatisch gegenereerde beschrijving">
            <a:extLst>
              <a:ext uri="{FF2B5EF4-FFF2-40B4-BE49-F238E27FC236}">
                <a16:creationId xmlns:a16="http://schemas.microsoft.com/office/drawing/2014/main" id="{A793F9A7-403B-15F6-3831-BFE7A531C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263" y="3096138"/>
            <a:ext cx="604189" cy="501328"/>
          </a:xfrm>
          <a:prstGeom prst="rect">
            <a:avLst/>
          </a:prstGeom>
        </p:spPr>
      </p:pic>
      <p:pic>
        <p:nvPicPr>
          <p:cNvPr id="13" name="Afbeelding 12" descr="Afbeelding met cirkel, Kleurrijkheid, Graphics, symbool&#10;&#10;Automatisch gegenereerde beschrijving">
            <a:extLst>
              <a:ext uri="{FF2B5EF4-FFF2-40B4-BE49-F238E27FC236}">
                <a16:creationId xmlns:a16="http://schemas.microsoft.com/office/drawing/2014/main" id="{BB7C71E5-60EE-1E24-FB56-7A6E528CD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501" y="1620493"/>
            <a:ext cx="604189" cy="50132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9299" y="2093420"/>
            <a:ext cx="6127975" cy="6055632"/>
          </a:xfrm>
          <a:prstGeom prst="rect">
            <a:avLst/>
          </a:prstGeom>
        </p:spPr>
        <p:txBody>
          <a:bodyPr vert="horz" wrap="square" lIns="0" tIns="66040" rIns="0" bIns="0" rtlCol="0">
            <a:spAutoFit/>
          </a:bodyPr>
          <a:lstStyle/>
          <a:p>
            <a:pPr marL="12700" marR="1886585">
              <a:lnSpc>
                <a:spcPts val="5100"/>
              </a:lnSpc>
              <a:spcBef>
                <a:spcPts val="520"/>
              </a:spcBef>
              <a:tabLst>
                <a:tab pos="1746250" algn="l"/>
              </a:tabLst>
            </a:pPr>
            <a:r>
              <a:rPr lang="nl-NL" sz="4500" spc="-10" dirty="0">
                <a:solidFill>
                  <a:srgbClr val="282827"/>
                </a:solidFill>
                <a:latin typeface="Neue Haas Unica W1G Medium"/>
                <a:cs typeface="Neue Haas Unica W1G Medium"/>
              </a:rPr>
              <a:t>Onderdeel van </a:t>
            </a:r>
            <a:r>
              <a:rPr lang="nl-NL" sz="4500" spc="-10" dirty="0" err="1">
                <a:solidFill>
                  <a:srgbClr val="282827"/>
                </a:solidFill>
                <a:latin typeface="Neue Haas Unica W1G Medium"/>
                <a:cs typeface="Neue Haas Unica W1G Medium"/>
              </a:rPr>
              <a:t>YourSecurity</a:t>
            </a:r>
            <a:endParaRPr lang="nl-NL" sz="4500" dirty="0">
              <a:latin typeface="Neue Haas Unica W1G Medium"/>
              <a:cs typeface="Neue Haas Unica W1G Medium"/>
            </a:endParaRPr>
          </a:p>
          <a:p>
            <a:pPr marL="30480" marR="5080">
              <a:lnSpc>
                <a:spcPct val="122600"/>
              </a:lnSpc>
              <a:spcBef>
                <a:spcPts val="3770"/>
              </a:spcBef>
            </a:pPr>
            <a:r>
              <a:rPr lang="nl-NL" spc="-10" dirty="0">
                <a:solidFill>
                  <a:srgbClr val="282827"/>
                </a:solidFill>
                <a:latin typeface="Neue Haas Unica W1G"/>
                <a:cs typeface="Neue Haas Unica W1G"/>
              </a:rPr>
              <a:t>Met </a:t>
            </a:r>
            <a:r>
              <a:rPr lang="nl-NL" spc="-10" dirty="0" err="1">
                <a:solidFill>
                  <a:srgbClr val="282827"/>
                </a:solidFill>
                <a:latin typeface="Neue Haas Unica W1G"/>
                <a:cs typeface="Neue Haas Unica W1G"/>
              </a:rPr>
              <a:t>YourSecurity</a:t>
            </a:r>
            <a:r>
              <a:rPr lang="nl-NL" spc="-10" dirty="0">
                <a:solidFill>
                  <a:srgbClr val="282827"/>
                </a:solidFill>
                <a:latin typeface="Neue Haas Unica W1G"/>
                <a:cs typeface="Neue Haas Unica W1G"/>
              </a:rPr>
              <a:t> bieden we een scala aan diensten en producten om ervoor te zorgen dat je altijd en overal veilig aan het werk bent en dat bedrijfsdata goed geborgd is. Data behoort misschien wel tot het meest waardevolle bezit van iedere organisatie. Denk aan klantgegevens, personeelsbestanden, waardevolle bedrijfsdata en talloze andere voorbeelden van kritische data die niet buiten je organisatie terecht mogen komen en die je niet wilt verliezen. Gebeurt dit wel? Dan zijn de gevolgen vaak niet te overzien: financiële schade, operationele problemen en imagoschade zijn hier slechts enkele voorbeelden van.</a:t>
            </a:r>
          </a:p>
          <a:p>
            <a:pPr marL="30480" marR="5080">
              <a:lnSpc>
                <a:spcPct val="122600"/>
              </a:lnSpc>
              <a:spcBef>
                <a:spcPts val="3770"/>
              </a:spcBef>
            </a:pPr>
            <a:endParaRPr sz="1700" dirty="0">
              <a:latin typeface="Neue Haas Unica W1G"/>
              <a:cs typeface="Neue Haas Unica W1G"/>
            </a:endParaRPr>
          </a:p>
        </p:txBody>
      </p:sp>
      <p:sp>
        <p:nvSpPr>
          <p:cNvPr id="3" name="object 3"/>
          <p:cNvSpPr txBox="1">
            <a:spLocks noGrp="1"/>
          </p:cNvSpPr>
          <p:nvPr>
            <p:ph type="title"/>
          </p:nvPr>
        </p:nvSpPr>
        <p:spPr>
          <a:xfrm>
            <a:off x="970695" y="967860"/>
            <a:ext cx="7840980" cy="557075"/>
          </a:xfrm>
          <a:prstGeom prst="rect">
            <a:avLst/>
          </a:prstGeom>
        </p:spPr>
        <p:txBody>
          <a:bodyPr vert="horz" wrap="square" lIns="0" tIns="231647" rIns="0" bIns="0" rtlCol="0">
            <a:spAutoFit/>
          </a:bodyPr>
          <a:lstStyle/>
          <a:p>
            <a:pPr marL="795655">
              <a:lnSpc>
                <a:spcPct val="100000"/>
              </a:lnSpc>
              <a:spcBef>
                <a:spcPts val="100"/>
              </a:spcBef>
            </a:pPr>
            <a:r>
              <a:rPr lang="nl-NL" spc="-10">
                <a:solidFill>
                  <a:srgbClr val="1B52CE"/>
                </a:solidFill>
              </a:rPr>
              <a:t>Jouw IT Security naar een hoger niveau</a:t>
            </a:r>
          </a:p>
        </p:txBody>
      </p:sp>
      <p:grpSp>
        <p:nvGrpSpPr>
          <p:cNvPr id="4" name="object 4"/>
          <p:cNvGrpSpPr/>
          <p:nvPr/>
        </p:nvGrpSpPr>
        <p:grpSpPr>
          <a:xfrm>
            <a:off x="1107001" y="1158812"/>
            <a:ext cx="495934" cy="422909"/>
            <a:chOff x="1107001" y="1158812"/>
            <a:chExt cx="495934" cy="422909"/>
          </a:xfrm>
        </p:grpSpPr>
        <p:sp>
          <p:nvSpPr>
            <p:cNvPr id="5" name="object 5"/>
            <p:cNvSpPr/>
            <p:nvPr/>
          </p:nvSpPr>
          <p:spPr>
            <a:xfrm>
              <a:off x="1107001" y="1158812"/>
              <a:ext cx="318770" cy="422909"/>
            </a:xfrm>
            <a:custGeom>
              <a:avLst/>
              <a:gdLst/>
              <a:ahLst/>
              <a:cxnLst/>
              <a:rect l="l" t="t" r="r" b="b"/>
              <a:pathLst>
                <a:path w="318769" h="422909">
                  <a:moveTo>
                    <a:pt x="163258" y="0"/>
                  </a:moveTo>
                  <a:lnTo>
                    <a:pt x="155473" y="0"/>
                  </a:lnTo>
                  <a:lnTo>
                    <a:pt x="5841" y="33108"/>
                  </a:lnTo>
                  <a:lnTo>
                    <a:pt x="0" y="40373"/>
                  </a:lnTo>
                  <a:lnTo>
                    <a:pt x="0" y="261188"/>
                  </a:lnTo>
                  <a:lnTo>
                    <a:pt x="5945" y="301801"/>
                  </a:lnTo>
                  <a:lnTo>
                    <a:pt x="22863" y="338318"/>
                  </a:lnTo>
                  <a:lnTo>
                    <a:pt x="49377" y="368630"/>
                  </a:lnTo>
                  <a:lnTo>
                    <a:pt x="84112" y="390626"/>
                  </a:lnTo>
                  <a:lnTo>
                    <a:pt x="156705" y="422846"/>
                  </a:lnTo>
                  <a:lnTo>
                    <a:pt x="162026" y="422846"/>
                  </a:lnTo>
                  <a:lnTo>
                    <a:pt x="234619" y="390626"/>
                  </a:lnTo>
                  <a:lnTo>
                    <a:pt x="268555" y="369439"/>
                  </a:lnTo>
                  <a:lnTo>
                    <a:pt x="294652" y="340156"/>
                  </a:lnTo>
                  <a:lnTo>
                    <a:pt x="261341" y="318599"/>
                  </a:lnTo>
                  <a:lnTo>
                    <a:pt x="235370" y="288824"/>
                  </a:lnTo>
                  <a:lnTo>
                    <a:pt x="218498" y="252576"/>
                  </a:lnTo>
                  <a:lnTo>
                    <a:pt x="212483" y="211594"/>
                  </a:lnTo>
                  <a:lnTo>
                    <a:pt x="220494" y="164509"/>
                  </a:lnTo>
                  <a:lnTo>
                    <a:pt x="242700" y="124128"/>
                  </a:lnTo>
                  <a:lnTo>
                    <a:pt x="276359" y="93174"/>
                  </a:lnTo>
                  <a:lnTo>
                    <a:pt x="318731" y="74371"/>
                  </a:lnTo>
                  <a:lnTo>
                    <a:pt x="318731" y="48691"/>
                  </a:lnTo>
                  <a:lnTo>
                    <a:pt x="318731" y="40373"/>
                  </a:lnTo>
                  <a:lnTo>
                    <a:pt x="312889" y="33108"/>
                  </a:lnTo>
                  <a:lnTo>
                    <a:pt x="163258" y="0"/>
                  </a:lnTo>
                  <a:close/>
                </a:path>
              </a:pathLst>
            </a:custGeom>
            <a:solidFill>
              <a:srgbClr val="72ED7D"/>
            </a:solidFill>
          </p:spPr>
          <p:txBody>
            <a:bodyPr wrap="square" lIns="0" tIns="0" rIns="0" bIns="0" rtlCol="0"/>
            <a:lstStyle/>
            <a:p>
              <a:endParaRPr/>
            </a:p>
          </p:txBody>
        </p:sp>
        <p:sp>
          <p:nvSpPr>
            <p:cNvPr id="6" name="object 6"/>
            <p:cNvSpPr/>
            <p:nvPr/>
          </p:nvSpPr>
          <p:spPr>
            <a:xfrm>
              <a:off x="1401649" y="1228752"/>
              <a:ext cx="201295" cy="283845"/>
            </a:xfrm>
            <a:custGeom>
              <a:avLst/>
              <a:gdLst/>
              <a:ahLst/>
              <a:cxnLst/>
              <a:rect l="l" t="t" r="r" b="b"/>
              <a:pathLst>
                <a:path w="201294" h="283844">
                  <a:moveTo>
                    <a:pt x="59499" y="0"/>
                  </a:moveTo>
                  <a:lnTo>
                    <a:pt x="50405" y="294"/>
                  </a:lnTo>
                  <a:lnTo>
                    <a:pt x="41460" y="1154"/>
                  </a:lnTo>
                  <a:lnTo>
                    <a:pt x="32680" y="2544"/>
                  </a:lnTo>
                  <a:lnTo>
                    <a:pt x="24079" y="4432"/>
                  </a:lnTo>
                  <a:lnTo>
                    <a:pt x="24079" y="149453"/>
                  </a:lnTo>
                  <a:lnTo>
                    <a:pt x="41795" y="167157"/>
                  </a:lnTo>
                  <a:lnTo>
                    <a:pt x="134937" y="74015"/>
                  </a:lnTo>
                  <a:lnTo>
                    <a:pt x="143433" y="74015"/>
                  </a:lnTo>
                  <a:lnTo>
                    <a:pt x="153708" y="84289"/>
                  </a:lnTo>
                  <a:lnTo>
                    <a:pt x="153708" y="92786"/>
                  </a:lnTo>
                  <a:lnTo>
                    <a:pt x="48526" y="197967"/>
                  </a:lnTo>
                  <a:lnTo>
                    <a:pt x="45148" y="199212"/>
                  </a:lnTo>
                  <a:lnTo>
                    <a:pt x="38430" y="199212"/>
                  </a:lnTo>
                  <a:lnTo>
                    <a:pt x="35064" y="197967"/>
                  </a:lnTo>
                  <a:lnTo>
                    <a:pt x="24079" y="186994"/>
                  </a:lnTo>
                  <a:lnTo>
                    <a:pt x="24079" y="191236"/>
                  </a:lnTo>
                  <a:lnTo>
                    <a:pt x="22483" y="212467"/>
                  </a:lnTo>
                  <a:lnTo>
                    <a:pt x="17816" y="232918"/>
                  </a:lnTo>
                  <a:lnTo>
                    <a:pt x="10261" y="252272"/>
                  </a:lnTo>
                  <a:lnTo>
                    <a:pt x="0" y="270217"/>
                  </a:lnTo>
                  <a:lnTo>
                    <a:pt x="13927" y="275850"/>
                  </a:lnTo>
                  <a:lnTo>
                    <a:pt x="28554" y="279957"/>
                  </a:lnTo>
                  <a:lnTo>
                    <a:pt x="43778" y="282471"/>
                  </a:lnTo>
                  <a:lnTo>
                    <a:pt x="59499" y="283324"/>
                  </a:lnTo>
                  <a:lnTo>
                    <a:pt x="104287" y="276104"/>
                  </a:lnTo>
                  <a:lnTo>
                    <a:pt x="143175" y="255998"/>
                  </a:lnTo>
                  <a:lnTo>
                    <a:pt x="173834" y="225335"/>
                  </a:lnTo>
                  <a:lnTo>
                    <a:pt x="193937" y="186445"/>
                  </a:lnTo>
                  <a:lnTo>
                    <a:pt x="201155" y="141655"/>
                  </a:lnTo>
                  <a:lnTo>
                    <a:pt x="193937" y="96872"/>
                  </a:lnTo>
                  <a:lnTo>
                    <a:pt x="173834" y="57985"/>
                  </a:lnTo>
                  <a:lnTo>
                    <a:pt x="143175" y="27324"/>
                  </a:lnTo>
                  <a:lnTo>
                    <a:pt x="104287" y="7219"/>
                  </a:lnTo>
                  <a:lnTo>
                    <a:pt x="59499" y="0"/>
                  </a:lnTo>
                  <a:close/>
                </a:path>
              </a:pathLst>
            </a:custGeom>
            <a:solidFill>
              <a:srgbClr val="1B52CE"/>
            </a:solidFill>
          </p:spPr>
          <p:txBody>
            <a:bodyPr wrap="square" lIns="0" tIns="0" rIns="0" bIns="0" rtlCol="0"/>
            <a:lstStyle/>
            <a:p>
              <a:endParaRPr/>
            </a:p>
          </p:txBody>
        </p:sp>
        <p:sp>
          <p:nvSpPr>
            <p:cNvPr id="7" name="object 7"/>
            <p:cNvSpPr/>
            <p:nvPr/>
          </p:nvSpPr>
          <p:spPr>
            <a:xfrm>
              <a:off x="1319490" y="1233174"/>
              <a:ext cx="106680" cy="266065"/>
            </a:xfrm>
            <a:custGeom>
              <a:avLst/>
              <a:gdLst/>
              <a:ahLst/>
              <a:cxnLst/>
              <a:rect l="l" t="t" r="r" b="b"/>
              <a:pathLst>
                <a:path w="106680" h="266065">
                  <a:moveTo>
                    <a:pt x="106248" y="0"/>
                  </a:moveTo>
                  <a:lnTo>
                    <a:pt x="63870" y="18805"/>
                  </a:lnTo>
                  <a:lnTo>
                    <a:pt x="30211" y="49763"/>
                  </a:lnTo>
                  <a:lnTo>
                    <a:pt x="8009" y="90148"/>
                  </a:lnTo>
                  <a:lnTo>
                    <a:pt x="0" y="137236"/>
                  </a:lnTo>
                  <a:lnTo>
                    <a:pt x="6014" y="178217"/>
                  </a:lnTo>
                  <a:lnTo>
                    <a:pt x="22885" y="214466"/>
                  </a:lnTo>
                  <a:lnTo>
                    <a:pt x="48852" y="244240"/>
                  </a:lnTo>
                  <a:lnTo>
                    <a:pt x="82156" y="265798"/>
                  </a:lnTo>
                  <a:lnTo>
                    <a:pt x="92419" y="247853"/>
                  </a:lnTo>
                  <a:lnTo>
                    <a:pt x="99979" y="228498"/>
                  </a:lnTo>
                  <a:lnTo>
                    <a:pt x="104650" y="208048"/>
                  </a:lnTo>
                  <a:lnTo>
                    <a:pt x="106248" y="186817"/>
                  </a:lnTo>
                  <a:lnTo>
                    <a:pt x="106248" y="182575"/>
                  </a:lnTo>
                  <a:lnTo>
                    <a:pt x="56311" y="132638"/>
                  </a:lnTo>
                  <a:lnTo>
                    <a:pt x="56311" y="124129"/>
                  </a:lnTo>
                  <a:lnTo>
                    <a:pt x="61442" y="118999"/>
                  </a:lnTo>
                  <a:lnTo>
                    <a:pt x="66573" y="113868"/>
                  </a:lnTo>
                  <a:lnTo>
                    <a:pt x="75082" y="113868"/>
                  </a:lnTo>
                  <a:lnTo>
                    <a:pt x="106248" y="145034"/>
                  </a:lnTo>
                  <a:lnTo>
                    <a:pt x="106248" y="0"/>
                  </a:lnTo>
                  <a:close/>
                </a:path>
              </a:pathLst>
            </a:custGeom>
            <a:solidFill>
              <a:srgbClr val="000000"/>
            </a:solidFill>
          </p:spPr>
          <p:txBody>
            <a:bodyPr wrap="square" lIns="0" tIns="0" rIns="0" bIns="0" rtlCol="0"/>
            <a:lstStyle/>
            <a:p>
              <a:endParaRPr/>
            </a:p>
          </p:txBody>
        </p:sp>
        <p:sp>
          <p:nvSpPr>
            <p:cNvPr id="8" name="object 8"/>
            <p:cNvSpPr/>
            <p:nvPr/>
          </p:nvSpPr>
          <p:spPr>
            <a:xfrm>
              <a:off x="1375797" y="1347037"/>
              <a:ext cx="50165" cy="69215"/>
            </a:xfrm>
            <a:custGeom>
              <a:avLst/>
              <a:gdLst/>
              <a:ahLst/>
              <a:cxnLst/>
              <a:rect l="l" t="t" r="r" b="b"/>
              <a:pathLst>
                <a:path w="50165" h="69215">
                  <a:moveTo>
                    <a:pt x="18770" y="0"/>
                  </a:moveTo>
                  <a:lnTo>
                    <a:pt x="10274" y="0"/>
                  </a:lnTo>
                  <a:lnTo>
                    <a:pt x="0" y="10274"/>
                  </a:lnTo>
                  <a:lnTo>
                    <a:pt x="0" y="18770"/>
                  </a:lnTo>
                  <a:lnTo>
                    <a:pt x="49936" y="68706"/>
                  </a:lnTo>
                  <a:lnTo>
                    <a:pt x="49936" y="31165"/>
                  </a:lnTo>
                  <a:lnTo>
                    <a:pt x="18770" y="0"/>
                  </a:lnTo>
                  <a:close/>
                </a:path>
              </a:pathLst>
            </a:custGeom>
            <a:solidFill>
              <a:srgbClr val="72ED7D"/>
            </a:solidFill>
          </p:spPr>
          <p:txBody>
            <a:bodyPr wrap="square" lIns="0" tIns="0" rIns="0" bIns="0" rtlCol="0"/>
            <a:lstStyle/>
            <a:p>
              <a:endParaRPr/>
            </a:p>
          </p:txBody>
        </p:sp>
      </p:grpSp>
      <p:grpSp>
        <p:nvGrpSpPr>
          <p:cNvPr id="9" name="object 9"/>
          <p:cNvGrpSpPr/>
          <p:nvPr/>
        </p:nvGrpSpPr>
        <p:grpSpPr>
          <a:xfrm>
            <a:off x="8070348" y="1699445"/>
            <a:ext cx="5742536" cy="5135510"/>
            <a:chOff x="7199994" y="1668156"/>
            <a:chExt cx="6490970" cy="5454650"/>
          </a:xfrm>
        </p:grpSpPr>
        <p:pic>
          <p:nvPicPr>
            <p:cNvPr id="10" name="object 10"/>
            <p:cNvPicPr/>
            <p:nvPr/>
          </p:nvPicPr>
          <p:blipFill>
            <a:blip r:embed="rId2" cstate="print"/>
            <a:stretch>
              <a:fillRect/>
            </a:stretch>
          </p:blipFill>
          <p:spPr>
            <a:xfrm>
              <a:off x="7199994" y="6189892"/>
              <a:ext cx="6490804" cy="932891"/>
            </a:xfrm>
            <a:prstGeom prst="rect">
              <a:avLst/>
            </a:prstGeom>
          </p:spPr>
        </p:pic>
        <p:sp>
          <p:nvSpPr>
            <p:cNvPr id="11" name="object 11"/>
            <p:cNvSpPr/>
            <p:nvPr/>
          </p:nvSpPr>
          <p:spPr>
            <a:xfrm>
              <a:off x="7915772" y="5425345"/>
              <a:ext cx="253365" cy="309245"/>
            </a:xfrm>
            <a:custGeom>
              <a:avLst/>
              <a:gdLst/>
              <a:ahLst/>
              <a:cxnLst/>
              <a:rect l="l" t="t" r="r" b="b"/>
              <a:pathLst>
                <a:path w="253365" h="309245">
                  <a:moveTo>
                    <a:pt x="5156" y="308927"/>
                  </a:moveTo>
                  <a:lnTo>
                    <a:pt x="0" y="0"/>
                  </a:lnTo>
                  <a:lnTo>
                    <a:pt x="204774" y="33566"/>
                  </a:lnTo>
                  <a:lnTo>
                    <a:pt x="253250" y="212724"/>
                  </a:lnTo>
                </a:path>
              </a:pathLst>
            </a:custGeom>
            <a:ln w="8483">
              <a:solidFill>
                <a:srgbClr val="000000"/>
              </a:solidFill>
            </a:ln>
          </p:spPr>
          <p:txBody>
            <a:bodyPr wrap="square" lIns="0" tIns="0" rIns="0" bIns="0" rtlCol="0"/>
            <a:lstStyle/>
            <a:p>
              <a:endParaRPr/>
            </a:p>
          </p:txBody>
        </p:sp>
        <p:pic>
          <p:nvPicPr>
            <p:cNvPr id="12" name="object 12"/>
            <p:cNvPicPr/>
            <p:nvPr/>
          </p:nvPicPr>
          <p:blipFill>
            <a:blip r:embed="rId3" cstate="print"/>
            <a:stretch>
              <a:fillRect/>
            </a:stretch>
          </p:blipFill>
          <p:spPr>
            <a:xfrm>
              <a:off x="8267230" y="3350183"/>
              <a:ext cx="1239815" cy="1302404"/>
            </a:xfrm>
            <a:prstGeom prst="rect">
              <a:avLst/>
            </a:prstGeom>
          </p:spPr>
        </p:pic>
        <p:sp>
          <p:nvSpPr>
            <p:cNvPr id="13" name="object 13"/>
            <p:cNvSpPr/>
            <p:nvPr/>
          </p:nvSpPr>
          <p:spPr>
            <a:xfrm>
              <a:off x="8267234" y="4204960"/>
              <a:ext cx="360680" cy="203835"/>
            </a:xfrm>
            <a:custGeom>
              <a:avLst/>
              <a:gdLst/>
              <a:ahLst/>
              <a:cxnLst/>
              <a:rect l="l" t="t" r="r" b="b"/>
              <a:pathLst>
                <a:path w="360679" h="203835">
                  <a:moveTo>
                    <a:pt x="360159" y="165239"/>
                  </a:moveTo>
                  <a:lnTo>
                    <a:pt x="352406" y="180786"/>
                  </a:lnTo>
                  <a:lnTo>
                    <a:pt x="341282" y="193434"/>
                  </a:lnTo>
                  <a:lnTo>
                    <a:pt x="325695" y="201599"/>
                  </a:lnTo>
                  <a:lnTo>
                    <a:pt x="304556" y="203694"/>
                  </a:lnTo>
                  <a:lnTo>
                    <a:pt x="276772" y="198134"/>
                  </a:lnTo>
                  <a:lnTo>
                    <a:pt x="241253" y="183332"/>
                  </a:lnTo>
                  <a:lnTo>
                    <a:pt x="196907" y="157704"/>
                  </a:lnTo>
                  <a:lnTo>
                    <a:pt x="142644" y="119663"/>
                  </a:lnTo>
                  <a:lnTo>
                    <a:pt x="77372" y="67623"/>
                  </a:lnTo>
                  <a:lnTo>
                    <a:pt x="0" y="0"/>
                  </a:lnTo>
                </a:path>
              </a:pathLst>
            </a:custGeom>
            <a:ln w="8750">
              <a:solidFill>
                <a:srgbClr val="000000"/>
              </a:solidFill>
            </a:ln>
          </p:spPr>
          <p:txBody>
            <a:bodyPr wrap="square" lIns="0" tIns="0" rIns="0" bIns="0" rtlCol="0"/>
            <a:lstStyle/>
            <a:p>
              <a:endParaRPr/>
            </a:p>
          </p:txBody>
        </p:sp>
        <p:sp>
          <p:nvSpPr>
            <p:cNvPr id="14" name="object 14"/>
            <p:cNvSpPr/>
            <p:nvPr/>
          </p:nvSpPr>
          <p:spPr>
            <a:xfrm>
              <a:off x="7712675" y="4243551"/>
              <a:ext cx="1771650" cy="2230755"/>
            </a:xfrm>
            <a:custGeom>
              <a:avLst/>
              <a:gdLst/>
              <a:ahLst/>
              <a:cxnLst/>
              <a:rect l="l" t="t" r="r" b="b"/>
              <a:pathLst>
                <a:path w="1771650" h="2230754">
                  <a:moveTo>
                    <a:pt x="461561" y="0"/>
                  </a:moveTo>
                  <a:lnTo>
                    <a:pt x="422335" y="827"/>
                  </a:lnTo>
                  <a:lnTo>
                    <a:pt x="384425" y="5963"/>
                  </a:lnTo>
                  <a:lnTo>
                    <a:pt x="313460" y="30379"/>
                  </a:lnTo>
                  <a:lnTo>
                    <a:pt x="280861" y="50269"/>
                  </a:lnTo>
                  <a:lnTo>
                    <a:pt x="250489" y="75686"/>
                  </a:lnTo>
                  <a:lnTo>
                    <a:pt x="222570" y="106935"/>
                  </a:lnTo>
                  <a:lnTo>
                    <a:pt x="197333" y="144320"/>
                  </a:lnTo>
                  <a:lnTo>
                    <a:pt x="175006" y="188147"/>
                  </a:lnTo>
                  <a:lnTo>
                    <a:pt x="157390" y="239906"/>
                  </a:lnTo>
                  <a:lnTo>
                    <a:pt x="148172" y="278505"/>
                  </a:lnTo>
                  <a:lnTo>
                    <a:pt x="138755" y="324256"/>
                  </a:lnTo>
                  <a:lnTo>
                    <a:pt x="129197" y="376162"/>
                  </a:lnTo>
                  <a:lnTo>
                    <a:pt x="119554" y="433227"/>
                  </a:lnTo>
                  <a:lnTo>
                    <a:pt x="109884" y="494456"/>
                  </a:lnTo>
                  <a:lnTo>
                    <a:pt x="100241" y="558852"/>
                  </a:lnTo>
                  <a:lnTo>
                    <a:pt x="90684" y="625419"/>
                  </a:lnTo>
                  <a:lnTo>
                    <a:pt x="72053" y="761082"/>
                  </a:lnTo>
                  <a:lnTo>
                    <a:pt x="38308" y="1014635"/>
                  </a:lnTo>
                  <a:lnTo>
                    <a:pt x="30936" y="1068510"/>
                  </a:lnTo>
                  <a:lnTo>
                    <a:pt x="24102" y="1116587"/>
                  </a:lnTo>
                  <a:lnTo>
                    <a:pt x="17864" y="1157871"/>
                  </a:lnTo>
                  <a:lnTo>
                    <a:pt x="7400" y="1216073"/>
                  </a:lnTo>
                  <a:lnTo>
                    <a:pt x="0" y="1235148"/>
                  </a:lnTo>
                  <a:lnTo>
                    <a:pt x="50037" y="1244956"/>
                  </a:lnTo>
                  <a:lnTo>
                    <a:pt x="100311" y="1252994"/>
                  </a:lnTo>
                  <a:lnTo>
                    <a:pt x="150773" y="1259263"/>
                  </a:lnTo>
                  <a:lnTo>
                    <a:pt x="201377" y="1263761"/>
                  </a:lnTo>
                  <a:lnTo>
                    <a:pt x="252077" y="1266490"/>
                  </a:lnTo>
                  <a:lnTo>
                    <a:pt x="302826" y="1267449"/>
                  </a:lnTo>
                  <a:lnTo>
                    <a:pt x="353578" y="1266638"/>
                  </a:lnTo>
                  <a:lnTo>
                    <a:pt x="404285" y="1264057"/>
                  </a:lnTo>
                  <a:lnTo>
                    <a:pt x="454901" y="1259706"/>
                  </a:lnTo>
                  <a:lnTo>
                    <a:pt x="505380" y="1253586"/>
                  </a:lnTo>
                  <a:lnTo>
                    <a:pt x="555675" y="1245696"/>
                  </a:lnTo>
                  <a:lnTo>
                    <a:pt x="609981" y="1235148"/>
                  </a:lnTo>
                  <a:lnTo>
                    <a:pt x="609981" y="513089"/>
                  </a:lnTo>
                  <a:lnTo>
                    <a:pt x="802246" y="681745"/>
                  </a:lnTo>
                  <a:lnTo>
                    <a:pt x="935786" y="770937"/>
                  </a:lnTo>
                  <a:lnTo>
                    <a:pt x="799172" y="1110573"/>
                  </a:lnTo>
                  <a:lnTo>
                    <a:pt x="751159" y="1180257"/>
                  </a:lnTo>
                  <a:lnTo>
                    <a:pt x="738252" y="1238131"/>
                  </a:lnTo>
                  <a:lnTo>
                    <a:pt x="763238" y="1315376"/>
                  </a:lnTo>
                  <a:lnTo>
                    <a:pt x="828903" y="1443174"/>
                  </a:lnTo>
                  <a:lnTo>
                    <a:pt x="908973" y="1600935"/>
                  </a:lnTo>
                  <a:lnTo>
                    <a:pt x="1042406" y="1867686"/>
                  </a:lnTo>
                  <a:lnTo>
                    <a:pt x="1223048" y="2230409"/>
                  </a:lnTo>
                  <a:lnTo>
                    <a:pt x="1276007" y="2221417"/>
                  </a:lnTo>
                  <a:lnTo>
                    <a:pt x="1323760" y="2212427"/>
                  </a:lnTo>
                  <a:lnTo>
                    <a:pt x="1371099" y="2201743"/>
                  </a:lnTo>
                  <a:lnTo>
                    <a:pt x="1417980" y="2189382"/>
                  </a:lnTo>
                  <a:lnTo>
                    <a:pt x="1464360" y="2175359"/>
                  </a:lnTo>
                  <a:lnTo>
                    <a:pt x="1510195" y="2159690"/>
                  </a:lnTo>
                  <a:lnTo>
                    <a:pt x="1555439" y="2142391"/>
                  </a:lnTo>
                  <a:lnTo>
                    <a:pt x="1600050" y="2123477"/>
                  </a:lnTo>
                  <a:lnTo>
                    <a:pt x="1643982" y="2102964"/>
                  </a:lnTo>
                  <a:lnTo>
                    <a:pt x="1687193" y="2080869"/>
                  </a:lnTo>
                  <a:lnTo>
                    <a:pt x="1729638" y="2057206"/>
                  </a:lnTo>
                  <a:lnTo>
                    <a:pt x="1771535" y="2032860"/>
                  </a:lnTo>
                  <a:lnTo>
                    <a:pt x="1264958" y="1213189"/>
                  </a:lnTo>
                  <a:lnTo>
                    <a:pt x="1485303" y="795702"/>
                  </a:lnTo>
                  <a:lnTo>
                    <a:pt x="1603541" y="713246"/>
                  </a:lnTo>
                  <a:lnTo>
                    <a:pt x="1658259" y="644352"/>
                  </a:lnTo>
                  <a:lnTo>
                    <a:pt x="1663230" y="551752"/>
                  </a:lnTo>
                  <a:lnTo>
                    <a:pt x="1632229" y="398180"/>
                  </a:lnTo>
                  <a:lnTo>
                    <a:pt x="1604663" y="402732"/>
                  </a:lnTo>
                  <a:lnTo>
                    <a:pt x="1574845" y="405755"/>
                  </a:lnTo>
                  <a:lnTo>
                    <a:pt x="1542626" y="406992"/>
                  </a:lnTo>
                  <a:lnTo>
                    <a:pt x="1507859" y="406182"/>
                  </a:lnTo>
                  <a:lnTo>
                    <a:pt x="1470394" y="403067"/>
                  </a:lnTo>
                  <a:lnTo>
                    <a:pt x="1430083" y="397387"/>
                  </a:lnTo>
                  <a:lnTo>
                    <a:pt x="1386778" y="388885"/>
                  </a:lnTo>
                  <a:lnTo>
                    <a:pt x="1340329" y="377300"/>
                  </a:lnTo>
                  <a:lnTo>
                    <a:pt x="1290590" y="362374"/>
                  </a:lnTo>
                  <a:lnTo>
                    <a:pt x="1237410" y="343847"/>
                  </a:lnTo>
                  <a:lnTo>
                    <a:pt x="1180642" y="321462"/>
                  </a:lnTo>
                  <a:lnTo>
                    <a:pt x="1120138" y="294958"/>
                  </a:lnTo>
                  <a:lnTo>
                    <a:pt x="1055747" y="264077"/>
                  </a:lnTo>
                  <a:lnTo>
                    <a:pt x="987323" y="228559"/>
                  </a:lnTo>
                  <a:lnTo>
                    <a:pt x="914717" y="188147"/>
                  </a:lnTo>
                  <a:lnTo>
                    <a:pt x="876055" y="161685"/>
                  </a:lnTo>
                  <a:lnTo>
                    <a:pt x="836202" y="136180"/>
                  </a:lnTo>
                  <a:lnTo>
                    <a:pt x="795388" y="111938"/>
                  </a:lnTo>
                  <a:lnTo>
                    <a:pt x="753839" y="89263"/>
                  </a:lnTo>
                  <a:lnTo>
                    <a:pt x="711783" y="68459"/>
                  </a:lnTo>
                  <a:lnTo>
                    <a:pt x="669449" y="49831"/>
                  </a:lnTo>
                  <a:lnTo>
                    <a:pt x="627063" y="33685"/>
                  </a:lnTo>
                  <a:lnTo>
                    <a:pt x="584853" y="20324"/>
                  </a:lnTo>
                  <a:lnTo>
                    <a:pt x="543048" y="10053"/>
                  </a:lnTo>
                  <a:lnTo>
                    <a:pt x="501875" y="3176"/>
                  </a:lnTo>
                  <a:lnTo>
                    <a:pt x="461561" y="0"/>
                  </a:lnTo>
                  <a:close/>
                </a:path>
              </a:pathLst>
            </a:custGeom>
            <a:solidFill>
              <a:srgbClr val="3F3F3F"/>
            </a:solidFill>
          </p:spPr>
          <p:txBody>
            <a:bodyPr wrap="square" lIns="0" tIns="0" rIns="0" bIns="0" rtlCol="0"/>
            <a:lstStyle/>
            <a:p>
              <a:endParaRPr/>
            </a:p>
          </p:txBody>
        </p:sp>
        <p:sp>
          <p:nvSpPr>
            <p:cNvPr id="15" name="object 15"/>
            <p:cNvSpPr/>
            <p:nvPr/>
          </p:nvSpPr>
          <p:spPr>
            <a:xfrm>
              <a:off x="7986247" y="4243374"/>
              <a:ext cx="441959" cy="104775"/>
            </a:xfrm>
            <a:custGeom>
              <a:avLst/>
              <a:gdLst/>
              <a:ahLst/>
              <a:cxnLst/>
              <a:rect l="l" t="t" r="r" b="b"/>
              <a:pathLst>
                <a:path w="441959" h="104775">
                  <a:moveTo>
                    <a:pt x="175991" y="0"/>
                  </a:moveTo>
                  <a:lnTo>
                    <a:pt x="127913" y="3254"/>
                  </a:lnTo>
                  <a:lnTo>
                    <a:pt x="82060" y="13417"/>
                  </a:lnTo>
                  <a:lnTo>
                    <a:pt x="38869" y="31073"/>
                  </a:lnTo>
                  <a:lnTo>
                    <a:pt x="0" y="56021"/>
                  </a:lnTo>
                  <a:lnTo>
                    <a:pt x="2147" y="57117"/>
                  </a:lnTo>
                  <a:lnTo>
                    <a:pt x="56084" y="76346"/>
                  </a:lnTo>
                  <a:lnTo>
                    <a:pt x="117899" y="91300"/>
                  </a:lnTo>
                  <a:lnTo>
                    <a:pt x="185877" y="101103"/>
                  </a:lnTo>
                  <a:lnTo>
                    <a:pt x="254460" y="104735"/>
                  </a:lnTo>
                  <a:lnTo>
                    <a:pt x="318005" y="102115"/>
                  </a:lnTo>
                  <a:lnTo>
                    <a:pt x="374653" y="93767"/>
                  </a:lnTo>
                  <a:lnTo>
                    <a:pt x="422549" y="80217"/>
                  </a:lnTo>
                  <a:lnTo>
                    <a:pt x="441950" y="70733"/>
                  </a:lnTo>
                  <a:lnTo>
                    <a:pt x="410654" y="56243"/>
                  </a:lnTo>
                  <a:lnTo>
                    <a:pt x="362738" y="37168"/>
                  </a:lnTo>
                  <a:lnTo>
                    <a:pt x="314985" y="21567"/>
                  </a:lnTo>
                  <a:lnTo>
                    <a:pt x="267724" y="9878"/>
                  </a:lnTo>
                  <a:lnTo>
                    <a:pt x="221283" y="2543"/>
                  </a:lnTo>
                  <a:lnTo>
                    <a:pt x="175991" y="0"/>
                  </a:lnTo>
                  <a:close/>
                </a:path>
              </a:pathLst>
            </a:custGeom>
            <a:solidFill>
              <a:srgbClr val="1A1A1A">
                <a:alpha val="29998"/>
              </a:srgbClr>
            </a:solidFill>
          </p:spPr>
          <p:txBody>
            <a:bodyPr wrap="square" lIns="0" tIns="0" rIns="0" bIns="0" rtlCol="0"/>
            <a:lstStyle/>
            <a:p>
              <a:endParaRPr/>
            </a:p>
          </p:txBody>
        </p:sp>
        <p:sp>
          <p:nvSpPr>
            <p:cNvPr id="16" name="object 16"/>
            <p:cNvSpPr/>
            <p:nvPr/>
          </p:nvSpPr>
          <p:spPr>
            <a:xfrm>
              <a:off x="11663481" y="4330633"/>
              <a:ext cx="1043940" cy="2085339"/>
            </a:xfrm>
            <a:custGeom>
              <a:avLst/>
              <a:gdLst/>
              <a:ahLst/>
              <a:cxnLst/>
              <a:rect l="l" t="t" r="r" b="b"/>
              <a:pathLst>
                <a:path w="1043940" h="2085339">
                  <a:moveTo>
                    <a:pt x="840249" y="0"/>
                  </a:moveTo>
                  <a:lnTo>
                    <a:pt x="784576" y="11177"/>
                  </a:lnTo>
                  <a:lnTo>
                    <a:pt x="728544" y="19060"/>
                  </a:lnTo>
                  <a:lnTo>
                    <a:pt x="672675" y="24033"/>
                  </a:lnTo>
                  <a:lnTo>
                    <a:pt x="617492" y="26485"/>
                  </a:lnTo>
                  <a:lnTo>
                    <a:pt x="563517" y="26800"/>
                  </a:lnTo>
                  <a:lnTo>
                    <a:pt x="511274" y="25365"/>
                  </a:lnTo>
                  <a:lnTo>
                    <a:pt x="461285" y="22566"/>
                  </a:lnTo>
                  <a:lnTo>
                    <a:pt x="414073" y="18790"/>
                  </a:lnTo>
                  <a:lnTo>
                    <a:pt x="370161" y="14423"/>
                  </a:lnTo>
                  <a:lnTo>
                    <a:pt x="330072" y="9851"/>
                  </a:lnTo>
                  <a:lnTo>
                    <a:pt x="263453" y="1638"/>
                  </a:lnTo>
                  <a:lnTo>
                    <a:pt x="250579" y="27703"/>
                  </a:lnTo>
                  <a:lnTo>
                    <a:pt x="225277" y="99845"/>
                  </a:lnTo>
                  <a:lnTo>
                    <a:pt x="212927" y="144455"/>
                  </a:lnTo>
                  <a:lnTo>
                    <a:pt x="200830" y="193778"/>
                  </a:lnTo>
                  <a:lnTo>
                    <a:pt x="189024" y="247081"/>
                  </a:lnTo>
                  <a:lnTo>
                    <a:pt x="177549" y="303629"/>
                  </a:lnTo>
                  <a:lnTo>
                    <a:pt x="166443" y="362690"/>
                  </a:lnTo>
                  <a:lnTo>
                    <a:pt x="155747" y="423528"/>
                  </a:lnTo>
                  <a:lnTo>
                    <a:pt x="145498" y="485411"/>
                  </a:lnTo>
                  <a:lnTo>
                    <a:pt x="135735" y="547604"/>
                  </a:lnTo>
                  <a:lnTo>
                    <a:pt x="126499" y="609374"/>
                  </a:lnTo>
                  <a:lnTo>
                    <a:pt x="117827" y="669986"/>
                  </a:lnTo>
                  <a:lnTo>
                    <a:pt x="109758" y="728706"/>
                  </a:lnTo>
                  <a:lnTo>
                    <a:pt x="95589" y="837537"/>
                  </a:lnTo>
                  <a:lnTo>
                    <a:pt x="84302" y="929996"/>
                  </a:lnTo>
                  <a:lnTo>
                    <a:pt x="73461" y="1025144"/>
                  </a:lnTo>
                  <a:lnTo>
                    <a:pt x="67385" y="1084746"/>
                  </a:lnTo>
                  <a:lnTo>
                    <a:pt x="54617" y="1221019"/>
                  </a:lnTo>
                  <a:lnTo>
                    <a:pt x="39469" y="1394519"/>
                  </a:lnTo>
                  <a:lnTo>
                    <a:pt x="29161" y="1520302"/>
                  </a:lnTo>
                  <a:lnTo>
                    <a:pt x="19466" y="1646783"/>
                  </a:lnTo>
                  <a:lnTo>
                    <a:pt x="11051" y="1767622"/>
                  </a:lnTo>
                  <a:lnTo>
                    <a:pt x="7533" y="1823945"/>
                  </a:lnTo>
                  <a:lnTo>
                    <a:pt x="4585" y="1876481"/>
                  </a:lnTo>
                  <a:lnTo>
                    <a:pt x="2291" y="1924437"/>
                  </a:lnTo>
                  <a:lnTo>
                    <a:pt x="735" y="1967020"/>
                  </a:lnTo>
                  <a:lnTo>
                    <a:pt x="0" y="2003439"/>
                  </a:lnTo>
                  <a:lnTo>
                    <a:pt x="169" y="2032901"/>
                  </a:lnTo>
                  <a:lnTo>
                    <a:pt x="93517" y="2061179"/>
                  </a:lnTo>
                  <a:lnTo>
                    <a:pt x="189407" y="2076003"/>
                  </a:lnTo>
                  <a:lnTo>
                    <a:pt x="346135" y="2082234"/>
                  </a:lnTo>
                  <a:lnTo>
                    <a:pt x="621999" y="2084730"/>
                  </a:lnTo>
                  <a:lnTo>
                    <a:pt x="622355" y="2081295"/>
                  </a:lnTo>
                  <a:lnTo>
                    <a:pt x="624849" y="2066007"/>
                  </a:lnTo>
                  <a:lnTo>
                    <a:pt x="631616" y="2031388"/>
                  </a:lnTo>
                  <a:lnTo>
                    <a:pt x="644796" y="1969960"/>
                  </a:lnTo>
                  <a:lnTo>
                    <a:pt x="652359" y="1977167"/>
                  </a:lnTo>
                  <a:lnTo>
                    <a:pt x="679063" y="1980420"/>
                  </a:lnTo>
                  <a:lnTo>
                    <a:pt x="721158" y="1980240"/>
                  </a:lnTo>
                  <a:lnTo>
                    <a:pt x="774891" y="1977148"/>
                  </a:lnTo>
                  <a:lnTo>
                    <a:pt x="836512" y="1971665"/>
                  </a:lnTo>
                  <a:lnTo>
                    <a:pt x="902271" y="1964313"/>
                  </a:lnTo>
                  <a:lnTo>
                    <a:pt x="968414" y="1955612"/>
                  </a:lnTo>
                  <a:lnTo>
                    <a:pt x="1031193" y="1946084"/>
                  </a:lnTo>
                  <a:lnTo>
                    <a:pt x="1034730" y="1892627"/>
                  </a:lnTo>
                  <a:lnTo>
                    <a:pt x="1037622" y="1841772"/>
                  </a:lnTo>
                  <a:lnTo>
                    <a:pt x="1039897" y="1793046"/>
                  </a:lnTo>
                  <a:lnTo>
                    <a:pt x="1041585" y="1745976"/>
                  </a:lnTo>
                  <a:lnTo>
                    <a:pt x="1042714" y="1700089"/>
                  </a:lnTo>
                  <a:lnTo>
                    <a:pt x="1043311" y="1654911"/>
                  </a:lnTo>
                  <a:lnTo>
                    <a:pt x="1043405" y="1609971"/>
                  </a:lnTo>
                  <a:lnTo>
                    <a:pt x="1043025" y="1564795"/>
                  </a:lnTo>
                  <a:lnTo>
                    <a:pt x="1042199" y="1518909"/>
                  </a:lnTo>
                  <a:lnTo>
                    <a:pt x="1040955" y="1471842"/>
                  </a:lnTo>
                  <a:lnTo>
                    <a:pt x="1039321" y="1423119"/>
                  </a:lnTo>
                  <a:lnTo>
                    <a:pt x="1034998" y="1318818"/>
                  </a:lnTo>
                  <a:lnTo>
                    <a:pt x="1022925" y="1069543"/>
                  </a:lnTo>
                  <a:lnTo>
                    <a:pt x="1008991" y="826560"/>
                  </a:lnTo>
                  <a:lnTo>
                    <a:pt x="985317" y="634155"/>
                  </a:lnTo>
                  <a:lnTo>
                    <a:pt x="934779" y="392058"/>
                  </a:lnTo>
                  <a:lnTo>
                    <a:pt x="840249" y="0"/>
                  </a:lnTo>
                  <a:close/>
                </a:path>
              </a:pathLst>
            </a:custGeom>
            <a:solidFill>
              <a:srgbClr val="3F3F3F"/>
            </a:solidFill>
          </p:spPr>
          <p:txBody>
            <a:bodyPr wrap="square" lIns="0" tIns="0" rIns="0" bIns="0" rtlCol="0"/>
            <a:lstStyle/>
            <a:p>
              <a:endParaRPr/>
            </a:p>
          </p:txBody>
        </p:sp>
        <p:pic>
          <p:nvPicPr>
            <p:cNvPr id="17" name="object 17"/>
            <p:cNvPicPr/>
            <p:nvPr/>
          </p:nvPicPr>
          <p:blipFill>
            <a:blip r:embed="rId4" cstate="print"/>
            <a:stretch>
              <a:fillRect/>
            </a:stretch>
          </p:blipFill>
          <p:spPr>
            <a:xfrm>
              <a:off x="11435550" y="3236238"/>
              <a:ext cx="1535328" cy="1125967"/>
            </a:xfrm>
            <a:prstGeom prst="rect">
              <a:avLst/>
            </a:prstGeom>
          </p:spPr>
        </p:pic>
        <p:pic>
          <p:nvPicPr>
            <p:cNvPr id="18" name="object 18"/>
            <p:cNvPicPr/>
            <p:nvPr/>
          </p:nvPicPr>
          <p:blipFill>
            <a:blip r:embed="rId5" cstate="print"/>
            <a:stretch>
              <a:fillRect/>
            </a:stretch>
          </p:blipFill>
          <p:spPr>
            <a:xfrm>
              <a:off x="7629106" y="1668156"/>
              <a:ext cx="5496440" cy="5303586"/>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890" y="0"/>
            <a:ext cx="15121919" cy="853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Afbeelding 1">
            <a:extLst>
              <a:ext uri="{FF2B5EF4-FFF2-40B4-BE49-F238E27FC236}">
                <a16:creationId xmlns:a16="http://schemas.microsoft.com/office/drawing/2014/main" id="{11AB25A1-3814-01E8-844A-2D55402DF477}"/>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7" b="7"/>
          <a:stretch/>
        </p:blipFill>
        <p:spPr>
          <a:xfrm>
            <a:off x="20" y="1595"/>
            <a:ext cx="15125680" cy="8532805"/>
          </a:xfrm>
          <a:prstGeom prst="rect">
            <a:avLst/>
          </a:prstGeom>
        </p:spPr>
      </p:pic>
      <p:pic>
        <p:nvPicPr>
          <p:cNvPr id="5" name="Afbeelding 4">
            <a:extLst>
              <a:ext uri="{FF2B5EF4-FFF2-40B4-BE49-F238E27FC236}">
                <a16:creationId xmlns:a16="http://schemas.microsoft.com/office/drawing/2014/main" id="{F043D09A-182A-B258-7B94-B9A0C9E8DFAF}"/>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t="66920" r="62317" b="7"/>
          <a:stretch/>
        </p:blipFill>
        <p:spPr>
          <a:xfrm>
            <a:off x="1213124" y="2838658"/>
            <a:ext cx="5699740" cy="1557528"/>
          </a:xfrm>
          <a:prstGeom prst="rect">
            <a:avLst/>
          </a:prstGeom>
        </p:spPr>
      </p:pic>
      <p:sp>
        <p:nvSpPr>
          <p:cNvPr id="6" name="Tekstvak 5">
            <a:extLst>
              <a:ext uri="{FF2B5EF4-FFF2-40B4-BE49-F238E27FC236}">
                <a16:creationId xmlns:a16="http://schemas.microsoft.com/office/drawing/2014/main" id="{4F63FCDB-9535-BD1A-6FD7-EEE2CE103AF0}"/>
              </a:ext>
            </a:extLst>
          </p:cNvPr>
          <p:cNvSpPr txBox="1">
            <a:spLocks noGrp="1" noRot="1" noMove="1" noResize="1" noEditPoints="1" noAdjustHandles="1" noChangeArrowheads="1" noChangeShapeType="1"/>
          </p:cNvSpPr>
          <p:nvPr/>
        </p:nvSpPr>
        <p:spPr>
          <a:xfrm>
            <a:off x="1211233" y="3165841"/>
            <a:ext cx="4675612" cy="1200329"/>
          </a:xfrm>
          <a:prstGeom prst="rect">
            <a:avLst/>
          </a:prstGeom>
          <a:noFill/>
        </p:spPr>
        <p:txBody>
          <a:bodyPr wrap="square" lIns="91440" tIns="45720" rIns="91440" bIns="45720" rtlCol="0" anchor="t">
            <a:spAutoFit/>
          </a:bodyPr>
          <a:lstStyle/>
          <a:p>
            <a:r>
              <a:rPr lang="nl-NL" sz="2400">
                <a:solidFill>
                  <a:schemeClr val="bg1"/>
                </a:solidFill>
              </a:rPr>
              <a:t>Wil je meer weten over onze </a:t>
            </a:r>
            <a:r>
              <a:rPr lang="nl-NL" sz="2400" dirty="0">
                <a:solidFill>
                  <a:schemeClr val="bg1"/>
                </a:solidFill>
              </a:rPr>
              <a:t>diensten of producten</a:t>
            </a:r>
            <a:r>
              <a:rPr lang="nl-NL" sz="2400">
                <a:solidFill>
                  <a:schemeClr val="bg1"/>
                </a:solidFill>
              </a:rPr>
              <a:t> óf wil je een demo aanvragen? </a:t>
            </a:r>
          </a:p>
        </p:txBody>
      </p:sp>
    </p:spTree>
    <p:extLst>
      <p:ext uri="{BB962C8B-B14F-4D97-AF65-F5344CB8AC3E}">
        <p14:creationId xmlns:p14="http://schemas.microsoft.com/office/powerpoint/2010/main" val="2571588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9eb6066-fd50-43a2-9e50-26238a1665ef">
      <Terms xmlns="http://schemas.microsoft.com/office/infopath/2007/PartnerControls"/>
    </lcf76f155ced4ddcb4097134ff3c332f>
    <TaxCatchAll xmlns="58d63fcb-d9df-4485-bc6a-3003cf935615" xsi:nil="true"/>
    <SchoolzakenLaurence xmlns="19eb6066-fd50-43a2-9e50-26238a1665e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263DD5585E304CAE58DBD2EA0E8797" ma:contentTypeVersion="22" ma:contentTypeDescription="Een nieuw document maken." ma:contentTypeScope="" ma:versionID="f907a1e4e5f255609b291f353f227a9f">
  <xsd:schema xmlns:xsd="http://www.w3.org/2001/XMLSchema" xmlns:xs="http://www.w3.org/2001/XMLSchema" xmlns:p="http://schemas.microsoft.com/office/2006/metadata/properties" xmlns:ns2="19eb6066-fd50-43a2-9e50-26238a1665ef" xmlns:ns3="58d63fcb-d9df-4485-bc6a-3003cf935615" targetNamespace="http://schemas.microsoft.com/office/2006/metadata/properties" ma:root="true" ma:fieldsID="3a258b5706d14fd0d1b03936082fc86e" ns2:_="" ns3:_="">
    <xsd:import namespace="19eb6066-fd50-43a2-9e50-26238a1665ef"/>
    <xsd:import namespace="58d63fcb-d9df-4485-bc6a-3003cf9356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MediaServiceAutoKeyPoints" minOccurs="0"/>
                <xsd:element ref="ns2:MediaServiceKeyPoints" minOccurs="0"/>
                <xsd:element ref="ns3:TaxCatchAll" minOccurs="0"/>
                <xsd:element ref="ns2:lcf76f155ced4ddcb4097134ff3c332f" minOccurs="0"/>
                <xsd:element ref="ns2:MediaServiceSearchProperties" minOccurs="0"/>
                <xsd:element ref="ns2:SchoolzakenLaurence"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eb6066-fd50-43a2-9e50-26238a166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7542671-a403-4264-8c2b-252e8f76ad0f"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SchoolzakenLaurence" ma:index="24" nillable="true" ma:displayName="Schoolzaken Laurence" ma:format="Dropdown" ma:internalName="SchoolzakenLaurenc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d63fcb-d9df-4485-bc6a-3003cf935615"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4450ac4f-ac79-4287-937c-0eedb5b70ecd}" ma:internalName="TaxCatchAll" ma:showField="CatchAllData" ma:web="58d63fcb-d9df-4485-bc6a-3003cf9356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06F5BF-CD9B-4E2D-AEB5-FC029C92D24E}">
  <ds:schemaRefs>
    <ds:schemaRef ds:uri="http://www.w3.org/XML/1998/namespace"/>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58d63fcb-d9df-4485-bc6a-3003cf935615"/>
    <ds:schemaRef ds:uri="19eb6066-fd50-43a2-9e50-26238a1665ef"/>
    <ds:schemaRef ds:uri="http://purl.org/dc/dcmitype/"/>
  </ds:schemaRefs>
</ds:datastoreItem>
</file>

<file path=customXml/itemProps2.xml><?xml version="1.0" encoding="utf-8"?>
<ds:datastoreItem xmlns:ds="http://schemas.openxmlformats.org/officeDocument/2006/customXml" ds:itemID="{0313D8E1-9218-4522-A4B2-87420E8DE9B3}"/>
</file>

<file path=customXml/itemProps3.xml><?xml version="1.0" encoding="utf-8"?>
<ds:datastoreItem xmlns:ds="http://schemas.openxmlformats.org/officeDocument/2006/customXml" ds:itemID="{00B7A3C3-423D-4FCF-B04E-8395EF315D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1492</TotalTime>
  <Words>1258</Words>
  <Application>Microsoft Office PowerPoint</Application>
  <PresentationFormat>Aangepast</PresentationFormat>
  <Paragraphs>104</Paragraphs>
  <Slides>17</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Aptos</vt:lpstr>
      <vt:lpstr>Arial</vt:lpstr>
      <vt:lpstr>Calibri</vt:lpstr>
      <vt:lpstr>Neue Haas Unica W1G</vt:lpstr>
      <vt:lpstr>Neue Haas Unica W1G Medium</vt:lpstr>
      <vt:lpstr>Office Theme</vt:lpstr>
      <vt:lpstr>Hands on ICT</vt:lpstr>
      <vt:lpstr>YourSecurity</vt:lpstr>
      <vt:lpstr>Vulnerability Management  in het kort</vt:lpstr>
      <vt:lpstr>Vulnerability Management met Holm Security</vt:lpstr>
      <vt:lpstr>PowerPoint-presentatie</vt:lpstr>
      <vt:lpstr>YourSecurity</vt:lpstr>
      <vt:lpstr>Onderdelen van Vulnerability Management</vt:lpstr>
      <vt:lpstr>Onderdelen van Vulnerability Management</vt:lpstr>
      <vt:lpstr>Gecentraliseerd beheer &amp; rapportage</vt:lpstr>
      <vt:lpstr>PowerPoint-presentatie</vt:lpstr>
      <vt:lpstr>YourSecurity</vt:lpstr>
      <vt:lpstr>YourSecurity</vt:lpstr>
      <vt:lpstr>YourSecurity</vt:lpstr>
      <vt:lpstr>YourSecurity</vt:lpstr>
      <vt:lpstr>De voordelen van Vulnerability Management</vt:lpstr>
      <vt:lpstr>Jouw IT Security naar een hoger niveau</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Lotte Selen</dc:creator>
  <cp:lastModifiedBy>Demi Vergeldt</cp:lastModifiedBy>
  <cp:revision>4</cp:revision>
  <dcterms:created xsi:type="dcterms:W3CDTF">2023-10-17T05:24:44Z</dcterms:created>
  <dcterms:modified xsi:type="dcterms:W3CDTF">2026-06-25T09:26:26Z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2023-10-09T00:00:00Z</vt:filetime>
  </property>
  <property fmtid="{D5CDD505-2E9C-101B-9397-08002B2CF9AE}" pid="3" name="Creator">
    <vt:lpwstr>Adobe InDesign 18.5 (Macintosh)</vt:lpwstr>
  </property>
  <property fmtid="{D5CDD505-2E9C-101B-9397-08002B2CF9AE}" pid="4" name="LastSaved">
    <vt:filetime>2023-10-17T00:00:00Z</vt:filetime>
  </property>
  <property fmtid="{D5CDD505-2E9C-101B-9397-08002B2CF9AE}" pid="5" name="Producer">
    <vt:lpwstr>Adobe PDF Library 17.0</vt:lpwstr>
  </property>
  <property fmtid="{D5CDD505-2E9C-101B-9397-08002B2CF9AE}" pid="6" name="ContentTypeId">
    <vt:lpwstr>0x0101000D263DD5585E304CAE58DBD2EA0E8797</vt:lpwstr>
  </property>
  <property fmtid="{D5CDD505-2E9C-101B-9397-08002B2CF9AE}" pid="7" name="MediaServiceImageTags">
    <vt:lpwstr/>
  </property>
</Properties>
</file>